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4"/>
  </p:notesMasterIdLst>
  <p:sldIdLst>
    <p:sldId id="256" r:id="rId3"/>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301" r:id="rId31"/>
    <p:sldId id="283" r:id="rId32"/>
    <p:sldId id="284" r:id="rId33"/>
    <p:sldId id="285" r:id="rId34"/>
    <p:sldId id="286" r:id="rId35"/>
    <p:sldId id="287" r:id="rId36"/>
    <p:sldId id="288" r:id="rId37"/>
    <p:sldId id="289" r:id="rId38"/>
    <p:sldId id="290" r:id="rId39"/>
    <p:sldId id="291" r:id="rId40"/>
    <p:sldId id="302" r:id="rId41"/>
    <p:sldId id="292" r:id="rId42"/>
    <p:sldId id="293" r:id="rId43"/>
    <p:sldId id="294" r:id="rId44"/>
    <p:sldId id="295" r:id="rId45"/>
    <p:sldId id="296" r:id="rId46"/>
    <p:sldId id="297" r:id="rId47"/>
    <p:sldId id="298" r:id="rId48"/>
    <p:sldId id="299" r:id="rId49"/>
    <p:sldId id="300" r:id="rId50"/>
  </p:sldIdLst>
  <p:sldSz cx="12192000" cy="6858000"/>
  <p:notesSz cx="6858000" cy="12192000"/>
  <p:custDataLst>
    <p:tags r:id="rId54"/>
  </p:custDataLst>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361" autoAdjust="0"/>
    <p:restoredTop sz="94610"/>
  </p:normalViewPr>
  <p:slideViewPr>
    <p:cSldViewPr snapToGrid="0" snapToObjects="1">
      <p:cViewPr varScale="1">
        <p:scale>
          <a:sx n="98" d="100"/>
          <a:sy n="98" d="100"/>
        </p:scale>
        <p:origin x="96"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4" Type="http://schemas.openxmlformats.org/officeDocument/2006/relationships/tags" Target="tags/tag1.xml"/><Relationship Id="rId53" Type="http://schemas.openxmlformats.org/officeDocument/2006/relationships/tableStyles" Target="tableStyles.xml"/><Relationship Id="rId52" Type="http://schemas.openxmlformats.org/officeDocument/2006/relationships/viewProps" Target="viewProps.xml"/><Relationship Id="rId51" Type="http://schemas.openxmlformats.org/officeDocument/2006/relationships/presProps" Target="presProps.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4" Type="http://schemas.openxmlformats.org/officeDocument/2006/relationships/image" Target="../media/image6.png"/><Relationship Id="rId3" Type="http://schemas.openxmlformats.org/officeDocument/2006/relationships/slide" Target="../slides/slide3.xml"/><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4" Type="http://schemas.openxmlformats.org/officeDocument/2006/relationships/image" Target="../media/image6.png"/><Relationship Id="rId3" Type="http://schemas.openxmlformats.org/officeDocument/2006/relationships/slide" Target="../slides/slide3.xml"/><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4" Type="http://schemas.openxmlformats.org/officeDocument/2006/relationships/image" Target="../media/image6.png"/><Relationship Id="rId3" Type="http://schemas.openxmlformats.org/officeDocument/2006/relationships/slide" Target="../slides/slide3.xml"/><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4" Type="http://schemas.openxmlformats.org/officeDocument/2006/relationships/image" Target="../media/image6.png"/><Relationship Id="rId3" Type="http://schemas.openxmlformats.org/officeDocument/2006/relationships/slide" Target="../slides/slide3.xml"/><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image" Target="../media/image6.png"/><Relationship Id="rId3" Type="http://schemas.openxmlformats.org/officeDocument/2006/relationships/slide" Target="../slides/slide3.xml"/><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4" Type="http://schemas.openxmlformats.org/officeDocument/2006/relationships/image" Target="../media/image6.png"/><Relationship Id="rId3" Type="http://schemas.openxmlformats.org/officeDocument/2006/relationships/slide" Target="../slides/slide3.xml"/><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内容#df=a3f759b42">
    <p:spTree>
      <p:nvGrpSpPr>
        <p:cNvPr id="1" name=""/>
        <p:cNvGrpSpPr/>
        <p:nvPr/>
      </p:nvGrpSpPr>
      <p:grpSpPr>
        <a:xfrm>
          <a:off x="0" y="0"/>
          <a:ext cx="0" cy="0"/>
          <a:chOff x="0" y="0"/>
          <a:chExt cx="0" cy="0"/>
        </a:xfrm>
      </p:grpSpPr>
      <p:pic>
        <p:nvPicPr>
          <p:cNvPr id="2" name="MasterShapeName" descr="preencoded.png"/>
          <p:cNvPicPr>
            <a:picLocks noChangeAspect="1"/>
          </p:cNvPicPr>
          <p:nvPr/>
        </p:nvPicPr>
        <p:blipFill>
          <a:blip r:embed="rId2"/>
          <a:stretch>
            <a:fillRect/>
          </a:stretch>
        </p:blipFill>
        <p:spPr>
          <a:xfrm>
            <a:off x="0" y="0"/>
            <a:ext cx="12188952" cy="6858000"/>
          </a:xfrm>
          <a:prstGeom prst="rect">
            <a:avLst/>
          </a:prstGeom>
        </p:spPr>
      </p:pic>
      <p:pic>
        <p:nvPicPr>
          <p:cNvPr id="3" name="MasterShapeName?linknodeid=back_to_first_catalog" descr="preencoded.png">
            <a:hlinkClick r:id="rId3" action="ppaction://hlinksldjump"/>
          </p:cNvPr>
          <p:cNvPicPr>
            <a:picLocks noChangeAspect="1"/>
          </p:cNvPicPr>
          <p:nvPr/>
        </p:nvPicPr>
        <p:blipFill>
          <a:blip r:embed="rId4"/>
          <a:stretch>
            <a:fillRect/>
          </a:stretch>
        </p:blipFill>
        <p:spPr>
          <a:xfrm>
            <a:off x="10506456" y="6437376"/>
            <a:ext cx="1691640" cy="429768"/>
          </a:xfrm>
          <a:prstGeom prst="rect">
            <a:avLst/>
          </a:prstGeom>
        </p:spPr>
      </p:pic>
      <p:sp>
        <p:nvSpPr>
          <p:cNvPr id="4" name="MasterShapeName"/>
          <p:cNvSpPr/>
          <p:nvPr/>
        </p:nvSpPr>
        <p:spPr>
          <a:xfrm>
            <a:off x="1545336" y="128016"/>
            <a:ext cx="9500616" cy="539496"/>
          </a:xfrm>
          <a:prstGeom prst="rect">
            <a:avLst/>
          </a:prstGeom>
          <a:noFill/>
        </p:spPr>
        <p:txBody>
          <a:bodyPr wrap="square" lIns="0" tIns="0" rIns="0" bIns="0" rtlCol="0" anchor="ctr"/>
          <a:lstStyle/>
          <a:p>
            <a:pPr algn="l"/>
            <a:r>
              <a:rPr lang="en-US" sz="2800" b="1" i="0" dirty="0">
                <a:solidFill>
                  <a:srgbClr val="01448D"/>
                </a:solidFill>
                <a:latin typeface="Times New Roman" panose="02020603050405020304" pitchFamily="34" charset="0"/>
                <a:ea typeface="微软雅黑" panose="020B0503020204020204" pitchFamily="34" charset="-122"/>
                <a:cs typeface="Times New Roman" panose="02020603050405020304" pitchFamily="34" charset="-120"/>
              </a:rPr>
              <a:t>基础课51 用样本估计总体</a:t>
            </a:r>
            <a:endParaRPr lang="en-US" sz="2800" dirty="0"/>
          </a:p>
        </p:txBody>
      </p:sp>
      <p:sp>
        <p:nvSpPr>
          <p:cNvPr id="5" name="MasterShapeName"/>
          <p:cNvSpPr/>
          <p:nvPr/>
        </p:nvSpPr>
        <p:spPr>
          <a:xfrm>
            <a:off x="11393424" y="237744"/>
            <a:ext cx="566928" cy="457200"/>
          </a:xfrm>
          <a:prstGeom prst="rect">
            <a:avLst/>
          </a:prstGeom>
          <a:noFill/>
        </p:spPr>
        <p:txBody>
          <a:bodyPr wrap="square" lIns="0" tIns="0" rIns="0" bIns="0" rtlCol="0" anchor="ctr"/>
          <a:lstStyle/>
          <a:p>
            <a:pPr algn="ctr"/>
            <a:fld id="{4B467CAF-E3BE-47EE-8707-B6F249DA9F8A}" type="slidenum">
              <a:rPr lang="en-US" sz="1500" b="1" i="0" smtClean="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fld>
            <a:endParaRPr lang="en-US" sz="1500"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内容#df=a3f759b42">
    <p:spTree>
      <p:nvGrpSpPr>
        <p:cNvPr id="1" name=""/>
        <p:cNvGrpSpPr/>
        <p:nvPr/>
      </p:nvGrpSpPr>
      <p:grpSpPr>
        <a:xfrm>
          <a:off x="0" y="0"/>
          <a:ext cx="0" cy="0"/>
          <a:chOff x="0" y="0"/>
          <a:chExt cx="0" cy="0"/>
        </a:xfrm>
      </p:grpSpPr>
      <p:pic>
        <p:nvPicPr>
          <p:cNvPr id="2" name="MasterShapeName" descr="preencoded.png"/>
          <p:cNvPicPr>
            <a:picLocks noChangeAspect="1"/>
          </p:cNvPicPr>
          <p:nvPr/>
        </p:nvPicPr>
        <p:blipFill>
          <a:blip r:embed="rId2"/>
          <a:stretch>
            <a:fillRect/>
          </a:stretch>
        </p:blipFill>
        <p:spPr>
          <a:xfrm>
            <a:off x="0" y="0"/>
            <a:ext cx="12188952" cy="6858000"/>
          </a:xfrm>
          <a:prstGeom prst="rect">
            <a:avLst/>
          </a:prstGeom>
        </p:spPr>
      </p:pic>
      <p:pic>
        <p:nvPicPr>
          <p:cNvPr id="3" name="MasterShapeName?linknodeid=back_to_first_catalog" descr="preencoded.png">
            <a:hlinkClick r:id="rId3" action="ppaction://hlinksldjump"/>
          </p:cNvPr>
          <p:cNvPicPr>
            <a:picLocks noChangeAspect="1"/>
          </p:cNvPicPr>
          <p:nvPr/>
        </p:nvPicPr>
        <p:blipFill>
          <a:blip r:embed="rId4"/>
          <a:stretch>
            <a:fillRect/>
          </a:stretch>
        </p:blipFill>
        <p:spPr>
          <a:xfrm>
            <a:off x="10506456" y="6437376"/>
            <a:ext cx="1691640" cy="429768"/>
          </a:xfrm>
          <a:prstGeom prst="rect">
            <a:avLst/>
          </a:prstGeom>
        </p:spPr>
      </p:pic>
      <p:sp>
        <p:nvSpPr>
          <p:cNvPr id="4" name="MasterShapeName"/>
          <p:cNvSpPr/>
          <p:nvPr/>
        </p:nvSpPr>
        <p:spPr>
          <a:xfrm>
            <a:off x="1545336" y="128016"/>
            <a:ext cx="9500616" cy="539496"/>
          </a:xfrm>
          <a:prstGeom prst="rect">
            <a:avLst/>
          </a:prstGeom>
          <a:noFill/>
        </p:spPr>
        <p:txBody>
          <a:bodyPr wrap="square" lIns="0" tIns="0" rIns="0" bIns="0" rtlCol="0" anchor="ctr"/>
          <a:lstStyle/>
          <a:p>
            <a:pPr algn="l"/>
            <a:r>
              <a:rPr lang="en-US" sz="2800" b="1" i="0" dirty="0">
                <a:solidFill>
                  <a:srgbClr val="01448D"/>
                </a:solidFill>
                <a:latin typeface="Times New Roman" panose="02020603050405020304" pitchFamily="34" charset="0"/>
                <a:ea typeface="微软雅黑" panose="020B0503020204020204" pitchFamily="34" charset="-122"/>
                <a:cs typeface="Times New Roman" panose="02020603050405020304" pitchFamily="34" charset="-120"/>
              </a:rPr>
              <a:t>基础课51 用样本估计总体</a:t>
            </a:r>
            <a:endParaRPr lang="en-US" sz="2800" dirty="0"/>
          </a:p>
        </p:txBody>
      </p:sp>
      <p:sp>
        <p:nvSpPr>
          <p:cNvPr id="5" name="MasterShapeName"/>
          <p:cNvSpPr/>
          <p:nvPr/>
        </p:nvSpPr>
        <p:spPr>
          <a:xfrm>
            <a:off x="11393424" y="237744"/>
            <a:ext cx="566928" cy="457200"/>
          </a:xfrm>
          <a:prstGeom prst="rect">
            <a:avLst/>
          </a:prstGeom>
          <a:noFill/>
        </p:spPr>
        <p:txBody>
          <a:bodyPr wrap="square" lIns="0" tIns="0" rIns="0" bIns="0" rtlCol="0" anchor="ctr"/>
          <a:lstStyle/>
          <a:p>
            <a:pPr algn="ctr"/>
            <a:fld id="{AA62863B-0DA9-4AA4-B03D-CF5C1D22AAFD}" type="slidenum">
              <a:rPr lang="en-US" sz="1500" b="1" i="0" smtClean="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fld>
            <a:endParaRPr lang="en-US" sz="1500"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内容#df=a3f759b42">
    <p:spTree>
      <p:nvGrpSpPr>
        <p:cNvPr id="1" name=""/>
        <p:cNvGrpSpPr/>
        <p:nvPr/>
      </p:nvGrpSpPr>
      <p:grpSpPr>
        <a:xfrm>
          <a:off x="0" y="0"/>
          <a:ext cx="0" cy="0"/>
          <a:chOff x="0" y="0"/>
          <a:chExt cx="0" cy="0"/>
        </a:xfrm>
      </p:grpSpPr>
      <p:pic>
        <p:nvPicPr>
          <p:cNvPr id="2" name="MasterShapeName" descr="preencoded.png"/>
          <p:cNvPicPr>
            <a:picLocks noChangeAspect="1"/>
          </p:cNvPicPr>
          <p:nvPr/>
        </p:nvPicPr>
        <p:blipFill>
          <a:blip r:embed="rId2"/>
          <a:stretch>
            <a:fillRect/>
          </a:stretch>
        </p:blipFill>
        <p:spPr>
          <a:xfrm>
            <a:off x="0" y="0"/>
            <a:ext cx="12188952" cy="6858000"/>
          </a:xfrm>
          <a:prstGeom prst="rect">
            <a:avLst/>
          </a:prstGeom>
        </p:spPr>
      </p:pic>
      <p:pic>
        <p:nvPicPr>
          <p:cNvPr id="3" name="MasterShapeName?linknodeid=back_to_first_catalog" descr="preencoded.png">
            <a:hlinkClick r:id="rId3" action="ppaction://hlinksldjump"/>
          </p:cNvPr>
          <p:cNvPicPr>
            <a:picLocks noChangeAspect="1"/>
          </p:cNvPicPr>
          <p:nvPr/>
        </p:nvPicPr>
        <p:blipFill>
          <a:blip r:embed="rId4"/>
          <a:stretch>
            <a:fillRect/>
          </a:stretch>
        </p:blipFill>
        <p:spPr>
          <a:xfrm>
            <a:off x="10506456" y="6437376"/>
            <a:ext cx="1691640" cy="429768"/>
          </a:xfrm>
          <a:prstGeom prst="rect">
            <a:avLst/>
          </a:prstGeom>
        </p:spPr>
      </p:pic>
      <p:sp>
        <p:nvSpPr>
          <p:cNvPr id="4" name="MasterShapeName"/>
          <p:cNvSpPr/>
          <p:nvPr/>
        </p:nvSpPr>
        <p:spPr>
          <a:xfrm>
            <a:off x="1545336" y="128016"/>
            <a:ext cx="9500616" cy="539496"/>
          </a:xfrm>
          <a:prstGeom prst="rect">
            <a:avLst/>
          </a:prstGeom>
          <a:noFill/>
        </p:spPr>
        <p:txBody>
          <a:bodyPr wrap="square" lIns="0" tIns="0" rIns="0" bIns="0" rtlCol="0" anchor="ctr"/>
          <a:lstStyle/>
          <a:p>
            <a:pPr algn="l"/>
            <a:r>
              <a:rPr lang="en-US" sz="2800" b="1" i="0" dirty="0">
                <a:solidFill>
                  <a:srgbClr val="01448D"/>
                </a:solidFill>
                <a:latin typeface="Times New Roman" panose="02020603050405020304" pitchFamily="34" charset="0"/>
                <a:ea typeface="微软雅黑" panose="020B0503020204020204" pitchFamily="34" charset="-122"/>
                <a:cs typeface="Times New Roman" panose="02020603050405020304" pitchFamily="34" charset="-120"/>
              </a:rPr>
              <a:t>基础课51 用样本估计总体</a:t>
            </a:r>
            <a:endParaRPr lang="en-US" sz="2800" dirty="0"/>
          </a:p>
        </p:txBody>
      </p:sp>
      <p:sp>
        <p:nvSpPr>
          <p:cNvPr id="5" name="MasterShapeName"/>
          <p:cNvSpPr/>
          <p:nvPr/>
        </p:nvSpPr>
        <p:spPr>
          <a:xfrm>
            <a:off x="11393424" y="237744"/>
            <a:ext cx="566928" cy="457200"/>
          </a:xfrm>
          <a:prstGeom prst="rect">
            <a:avLst/>
          </a:prstGeom>
          <a:noFill/>
        </p:spPr>
        <p:txBody>
          <a:bodyPr wrap="square" lIns="0" tIns="0" rIns="0" bIns="0" rtlCol="0" anchor="ctr"/>
          <a:lstStyle/>
          <a:p>
            <a:pPr algn="ctr"/>
            <a:fld id="{6A628D02-B0CF-4E16-8CD8-05795CFB879B}" type="slidenum">
              <a:rPr lang="en-US" sz="1500" b="1" i="0" smtClean="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fld>
            <a:endParaRPr lang="en-US" sz="1500"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内容#df=a3f759b42">
    <p:spTree>
      <p:nvGrpSpPr>
        <p:cNvPr id="1" name=""/>
        <p:cNvGrpSpPr/>
        <p:nvPr/>
      </p:nvGrpSpPr>
      <p:grpSpPr>
        <a:xfrm>
          <a:off x="0" y="0"/>
          <a:ext cx="0" cy="0"/>
          <a:chOff x="0" y="0"/>
          <a:chExt cx="0" cy="0"/>
        </a:xfrm>
      </p:grpSpPr>
      <p:pic>
        <p:nvPicPr>
          <p:cNvPr id="2" name="MasterShapeName" descr="preencoded.png"/>
          <p:cNvPicPr>
            <a:picLocks noChangeAspect="1"/>
          </p:cNvPicPr>
          <p:nvPr/>
        </p:nvPicPr>
        <p:blipFill>
          <a:blip r:embed="rId2"/>
          <a:stretch>
            <a:fillRect/>
          </a:stretch>
        </p:blipFill>
        <p:spPr>
          <a:xfrm>
            <a:off x="0" y="0"/>
            <a:ext cx="12188952" cy="6858000"/>
          </a:xfrm>
          <a:prstGeom prst="rect">
            <a:avLst/>
          </a:prstGeom>
        </p:spPr>
      </p:pic>
      <p:pic>
        <p:nvPicPr>
          <p:cNvPr id="3" name="MasterShapeName?linknodeid=back_to_first_catalog" descr="preencoded.png">
            <a:hlinkClick r:id="rId3" action="ppaction://hlinksldjump"/>
          </p:cNvPr>
          <p:cNvPicPr>
            <a:picLocks noChangeAspect="1"/>
          </p:cNvPicPr>
          <p:nvPr/>
        </p:nvPicPr>
        <p:blipFill>
          <a:blip r:embed="rId4"/>
          <a:stretch>
            <a:fillRect/>
          </a:stretch>
        </p:blipFill>
        <p:spPr>
          <a:xfrm>
            <a:off x="10506456" y="6437376"/>
            <a:ext cx="1691640" cy="429768"/>
          </a:xfrm>
          <a:prstGeom prst="rect">
            <a:avLst/>
          </a:prstGeom>
        </p:spPr>
      </p:pic>
      <p:sp>
        <p:nvSpPr>
          <p:cNvPr id="4" name="MasterShapeName"/>
          <p:cNvSpPr/>
          <p:nvPr/>
        </p:nvSpPr>
        <p:spPr>
          <a:xfrm>
            <a:off x="1545336" y="128016"/>
            <a:ext cx="9500616" cy="539496"/>
          </a:xfrm>
          <a:prstGeom prst="rect">
            <a:avLst/>
          </a:prstGeom>
          <a:noFill/>
        </p:spPr>
        <p:txBody>
          <a:bodyPr wrap="square" lIns="0" tIns="0" rIns="0" bIns="0" rtlCol="0" anchor="ctr"/>
          <a:lstStyle/>
          <a:p>
            <a:pPr algn="l"/>
            <a:r>
              <a:rPr lang="en-US" sz="2800" b="1" i="0" dirty="0">
                <a:solidFill>
                  <a:srgbClr val="01448D"/>
                </a:solidFill>
                <a:latin typeface="Times New Roman" panose="02020603050405020304" pitchFamily="34" charset="0"/>
                <a:ea typeface="微软雅黑" panose="020B0503020204020204" pitchFamily="34" charset="-122"/>
                <a:cs typeface="Times New Roman" panose="02020603050405020304" pitchFamily="34" charset="-120"/>
              </a:rPr>
              <a:t>基础课51 用样本估计总体</a:t>
            </a:r>
            <a:endParaRPr lang="en-US" sz="2800" dirty="0"/>
          </a:p>
        </p:txBody>
      </p:sp>
      <p:sp>
        <p:nvSpPr>
          <p:cNvPr id="5" name="MasterShapeName"/>
          <p:cNvSpPr/>
          <p:nvPr/>
        </p:nvSpPr>
        <p:spPr>
          <a:xfrm>
            <a:off x="11393424" y="237744"/>
            <a:ext cx="566928" cy="457200"/>
          </a:xfrm>
          <a:prstGeom prst="rect">
            <a:avLst/>
          </a:prstGeom>
          <a:noFill/>
        </p:spPr>
        <p:txBody>
          <a:bodyPr wrap="square" lIns="0" tIns="0" rIns="0" bIns="0" rtlCol="0" anchor="ctr"/>
          <a:lstStyle/>
          <a:p>
            <a:pPr algn="ctr"/>
            <a:fld id="{D87F7497-5B59-4A66-8091-D7D1321F7C4E}" type="slidenum">
              <a:rPr lang="en-US" sz="1500" b="1" i="0" smtClean="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fld>
            <a:endParaRPr lang="en-US" sz="15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hexin?subject=math#pid=657fab7460819df2225b41b1#tid=65825cdc41cd2100092eea06#sourcefrom=">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Cover1">
    <p:spTree>
      <p:nvGrpSpPr>
        <p:cNvPr id="1" name=""/>
        <p:cNvGrpSpPr/>
        <p:nvPr/>
      </p:nvGrpSpPr>
      <p:grpSpPr>
        <a:xfrm>
          <a:off x="0" y="0"/>
          <a:ext cx="0" cy="0"/>
          <a:chOff x="0" y="0"/>
          <a:chExt cx="0" cy="0"/>
        </a:xfrm>
      </p:grpSpPr>
      <p:pic>
        <p:nvPicPr>
          <p:cNvPr id="2" name="MasterShapeName" descr="preencoded.png"/>
          <p:cNvPicPr>
            <a:picLocks noChangeAspect="1"/>
          </p:cNvPicPr>
          <p:nvPr/>
        </p:nvPicPr>
        <p:blipFill>
          <a:blip r:embed="rId2"/>
          <a:stretch>
            <a:fillRect/>
          </a:stretch>
        </p:blipFill>
        <p:spPr>
          <a:xfrm>
            <a:off x="0" y="0"/>
            <a:ext cx="12188952" cy="685800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Cover">
    <p:spTree>
      <p:nvGrpSpPr>
        <p:cNvPr id="1" name=""/>
        <p:cNvGrpSpPr/>
        <p:nvPr/>
      </p:nvGrpSpPr>
      <p:grpSpPr>
        <a:xfrm>
          <a:off x="0" y="0"/>
          <a:ext cx="0" cy="0"/>
          <a:chOff x="0" y="0"/>
          <a:chExt cx="0" cy="0"/>
        </a:xfrm>
      </p:grpSpPr>
      <p:pic>
        <p:nvPicPr>
          <p:cNvPr id="2" name="MasterShapeName" descr="preencoded.png"/>
          <p:cNvPicPr>
            <a:picLocks noChangeAspect="1"/>
          </p:cNvPicPr>
          <p:nvPr/>
        </p:nvPicPr>
        <p:blipFill>
          <a:blip r:embed="rId2"/>
          <a:stretch>
            <a:fillRect/>
          </a:stretch>
        </p:blipFill>
        <p:spPr>
          <a:xfrm>
            <a:off x="0" y="0"/>
            <a:ext cx="12188952" cy="6858000"/>
          </a:xfrm>
          <a:prstGeom prst="rect">
            <a:avLst/>
          </a:prstGeom>
        </p:spPr>
      </p:pic>
      <p:sp>
        <p:nvSpPr>
          <p:cNvPr id="3" name="MasterShapeName"/>
          <p:cNvSpPr/>
          <p:nvPr/>
        </p:nvSpPr>
        <p:spPr>
          <a:xfrm>
            <a:off x="5577840" y="5907024"/>
            <a:ext cx="1801368" cy="859536"/>
          </a:xfrm>
          <a:prstGeom prst="rect">
            <a:avLst/>
          </a:prstGeom>
          <a:noFill/>
        </p:spPr>
        <p:txBody>
          <a:bodyPr wrap="square" lIns="0" tIns="0" rIns="0" bIns="0" rtlCol="0" anchor="ctr"/>
          <a:lstStyle/>
          <a:p>
            <a:pPr algn="ctr"/>
            <a:r>
              <a:rPr lang="en-US" sz="5200" b="1" i="0" dirty="0">
                <a:solidFill>
                  <a:srgbClr val="42ADE2"/>
                </a:solidFill>
                <a:latin typeface="Times New Roman" panose="02020603050405020304" pitchFamily="34" charset="0"/>
                <a:ea typeface="微软雅黑" panose="020B0503020204020204" pitchFamily="34" charset="-122"/>
                <a:cs typeface="Times New Roman" panose="02020603050405020304" pitchFamily="34" charset="-120"/>
              </a:rPr>
              <a:t>数 学</a:t>
            </a:r>
            <a:endParaRPr lang="en-US" sz="5200"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标题">
    <p:spTree>
      <p:nvGrpSpPr>
        <p:cNvPr id="1" name=""/>
        <p:cNvGrpSpPr/>
        <p:nvPr/>
      </p:nvGrpSpPr>
      <p:grpSpPr>
        <a:xfrm>
          <a:off x="0" y="0"/>
          <a:ext cx="0" cy="0"/>
          <a:chOff x="0" y="0"/>
          <a:chExt cx="0" cy="0"/>
        </a:xfrm>
      </p:grpSpPr>
      <p:pic>
        <p:nvPicPr>
          <p:cNvPr id="2" name="MasterShapeName" descr="preencoded.png"/>
          <p:cNvPicPr>
            <a:picLocks noChangeAspect="1"/>
          </p:cNvPicPr>
          <p:nvPr/>
        </p:nvPicPr>
        <p:blipFill>
          <a:blip r:embed="rId2"/>
          <a:stretch>
            <a:fillRect/>
          </a:stretch>
        </p:blipFill>
        <p:spPr>
          <a:xfrm>
            <a:off x="0" y="0"/>
            <a:ext cx="12188952" cy="685800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目录">
    <p:spTree>
      <p:nvGrpSpPr>
        <p:cNvPr id="1" name=""/>
        <p:cNvGrpSpPr/>
        <p:nvPr/>
      </p:nvGrpSpPr>
      <p:grpSpPr>
        <a:xfrm>
          <a:off x="0" y="0"/>
          <a:ext cx="0" cy="0"/>
          <a:chOff x="0" y="0"/>
          <a:chExt cx="0" cy="0"/>
        </a:xfrm>
      </p:grpSpPr>
      <p:pic>
        <p:nvPicPr>
          <p:cNvPr id="2" name="MasterShapeName" descr="preencoded.png"/>
          <p:cNvPicPr>
            <a:picLocks noChangeAspect="1"/>
          </p:cNvPicPr>
          <p:nvPr/>
        </p:nvPicPr>
        <p:blipFill>
          <a:blip r:embed="rId2"/>
          <a:stretch>
            <a:fillRect/>
          </a:stretch>
        </p:blipFill>
        <p:spPr>
          <a:xfrm>
            <a:off x="0" y="0"/>
            <a:ext cx="12188952" cy="685800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内容">
    <p:spTree>
      <p:nvGrpSpPr>
        <p:cNvPr id="1" name=""/>
        <p:cNvGrpSpPr/>
        <p:nvPr/>
      </p:nvGrpSpPr>
      <p:grpSpPr>
        <a:xfrm>
          <a:off x="0" y="0"/>
          <a:ext cx="0" cy="0"/>
          <a:chOff x="0" y="0"/>
          <a:chExt cx="0" cy="0"/>
        </a:xfrm>
      </p:grpSpPr>
      <p:pic>
        <p:nvPicPr>
          <p:cNvPr id="2" name="MasterShapeName" descr="preencoded.png"/>
          <p:cNvPicPr>
            <a:picLocks noChangeAspect="1"/>
          </p:cNvPicPr>
          <p:nvPr/>
        </p:nvPicPr>
        <p:blipFill>
          <a:blip r:embed="rId2"/>
          <a:stretch>
            <a:fillRect/>
          </a:stretch>
        </p:blipFill>
        <p:spPr>
          <a:xfrm>
            <a:off x="0" y="0"/>
            <a:ext cx="12188952" cy="6858000"/>
          </a:xfrm>
          <a:prstGeom prst="rect">
            <a:avLst/>
          </a:prstGeom>
        </p:spPr>
      </p:pic>
      <p:pic>
        <p:nvPicPr>
          <p:cNvPr id="3" name="MasterShapeName?linknodeid=back_to_first_catalog" descr="preencoded.png">
            <a:hlinkClick r:id="rId3" action="ppaction://hlinksldjump"/>
          </p:cNvPr>
          <p:cNvPicPr>
            <a:picLocks noChangeAspect="1"/>
          </p:cNvPicPr>
          <p:nvPr/>
        </p:nvPicPr>
        <p:blipFill>
          <a:blip r:embed="rId4"/>
          <a:stretch>
            <a:fillRect/>
          </a:stretch>
        </p:blipFill>
        <p:spPr>
          <a:xfrm>
            <a:off x="10506456" y="6437376"/>
            <a:ext cx="1691640" cy="429768"/>
          </a:xfrm>
          <a:prstGeom prst="rect">
            <a:avLst/>
          </a:prstGeom>
        </p:spPr>
      </p:pic>
      <p:sp>
        <p:nvSpPr>
          <p:cNvPr id="4" name="MasterShapeName"/>
          <p:cNvSpPr/>
          <p:nvPr/>
        </p:nvSpPr>
        <p:spPr>
          <a:xfrm>
            <a:off x="1545336" y="128016"/>
            <a:ext cx="9500616" cy="539496"/>
          </a:xfrm>
          <a:prstGeom prst="rect">
            <a:avLst/>
          </a:prstGeom>
          <a:noFill/>
        </p:spPr>
        <p:txBody>
          <a:bodyPr/>
          <a:lstStyle/>
          <a:p>
            <a:endParaRPr lang="zh-CN" altLang="en-US"/>
          </a:p>
        </p:txBody>
      </p:sp>
      <p:sp>
        <p:nvSpPr>
          <p:cNvPr id="5" name="MasterShapeName"/>
          <p:cNvSpPr/>
          <p:nvPr/>
        </p:nvSpPr>
        <p:spPr>
          <a:xfrm>
            <a:off x="11393424" y="237744"/>
            <a:ext cx="566928" cy="457200"/>
          </a:xfrm>
          <a:prstGeom prst="rect">
            <a:avLst/>
          </a:prstGeom>
          <a:noFill/>
        </p:spPr>
        <p:txBody>
          <a:bodyPr wrap="square" lIns="0" tIns="0" rIns="0" bIns="0" rtlCol="0" anchor="ctr"/>
          <a:lstStyle/>
          <a:p>
            <a:pPr algn="ctr"/>
            <a:fld id="{086E3A1B-9076-48C9-8D5A-4ECFCD4EB93C}" type="slidenum">
              <a:rPr lang="en-US" sz="1500" b="1" i="0" smtClean="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fld>
            <a:endParaRPr lang="en-US" sz="1500"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BackCover">
    <p:spTree>
      <p:nvGrpSpPr>
        <p:cNvPr id="1" name=""/>
        <p:cNvGrpSpPr/>
        <p:nvPr/>
      </p:nvGrpSpPr>
      <p:grpSpPr>
        <a:xfrm>
          <a:off x="0" y="0"/>
          <a:ext cx="0" cy="0"/>
          <a:chOff x="0" y="0"/>
          <a:chExt cx="0" cy="0"/>
        </a:xfrm>
      </p:grpSpPr>
      <p:pic>
        <p:nvPicPr>
          <p:cNvPr id="2" name="MasterShapeName" descr="preencoded.png"/>
          <p:cNvPicPr>
            <a:picLocks noChangeAspect="1"/>
          </p:cNvPicPr>
          <p:nvPr/>
        </p:nvPicPr>
        <p:blipFill>
          <a:blip r:embed="rId2"/>
          <a:stretch>
            <a:fillRect/>
          </a:stretch>
        </p:blipFill>
        <p:spPr>
          <a:xfrm>
            <a:off x="0" y="0"/>
            <a:ext cx="12188952" cy="685800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内容#df=a3f759b42">
    <p:spTree>
      <p:nvGrpSpPr>
        <p:cNvPr id="1" name=""/>
        <p:cNvGrpSpPr/>
        <p:nvPr/>
      </p:nvGrpSpPr>
      <p:grpSpPr>
        <a:xfrm>
          <a:off x="0" y="0"/>
          <a:ext cx="0" cy="0"/>
          <a:chOff x="0" y="0"/>
          <a:chExt cx="0" cy="0"/>
        </a:xfrm>
      </p:grpSpPr>
      <p:pic>
        <p:nvPicPr>
          <p:cNvPr id="2" name="MasterShapeName" descr="preencoded.png"/>
          <p:cNvPicPr>
            <a:picLocks noChangeAspect="1"/>
          </p:cNvPicPr>
          <p:nvPr/>
        </p:nvPicPr>
        <p:blipFill>
          <a:blip r:embed="rId2"/>
          <a:stretch>
            <a:fillRect/>
          </a:stretch>
        </p:blipFill>
        <p:spPr>
          <a:xfrm>
            <a:off x="0" y="0"/>
            <a:ext cx="12188952" cy="6858000"/>
          </a:xfrm>
          <a:prstGeom prst="rect">
            <a:avLst/>
          </a:prstGeom>
        </p:spPr>
      </p:pic>
      <p:pic>
        <p:nvPicPr>
          <p:cNvPr id="3" name="MasterShapeName?linknodeid=back_to_first_catalog" descr="preencoded.png">
            <a:hlinkClick r:id="rId3" action="ppaction://hlinksldjump"/>
          </p:cNvPr>
          <p:cNvPicPr>
            <a:picLocks noChangeAspect="1"/>
          </p:cNvPicPr>
          <p:nvPr/>
        </p:nvPicPr>
        <p:blipFill>
          <a:blip r:embed="rId4"/>
          <a:stretch>
            <a:fillRect/>
          </a:stretch>
        </p:blipFill>
        <p:spPr>
          <a:xfrm>
            <a:off x="10506456" y="6437376"/>
            <a:ext cx="1691640" cy="429768"/>
          </a:xfrm>
          <a:prstGeom prst="rect">
            <a:avLst/>
          </a:prstGeom>
        </p:spPr>
      </p:pic>
      <p:sp>
        <p:nvSpPr>
          <p:cNvPr id="4" name="MasterShapeName"/>
          <p:cNvSpPr/>
          <p:nvPr/>
        </p:nvSpPr>
        <p:spPr>
          <a:xfrm>
            <a:off x="1545336" y="128016"/>
            <a:ext cx="9500616" cy="539496"/>
          </a:xfrm>
          <a:prstGeom prst="rect">
            <a:avLst/>
          </a:prstGeom>
          <a:noFill/>
        </p:spPr>
        <p:txBody>
          <a:bodyPr wrap="square" lIns="0" tIns="0" rIns="0" bIns="0" rtlCol="0" anchor="ctr"/>
          <a:lstStyle/>
          <a:p>
            <a:pPr algn="l"/>
            <a:r>
              <a:rPr lang="en-US" sz="2800" b="1" i="0" dirty="0">
                <a:solidFill>
                  <a:srgbClr val="01448D"/>
                </a:solidFill>
                <a:latin typeface="Times New Roman" panose="02020603050405020304" pitchFamily="34" charset="0"/>
                <a:ea typeface="微软雅黑" panose="020B0503020204020204" pitchFamily="34" charset="-122"/>
                <a:cs typeface="Times New Roman" panose="02020603050405020304" pitchFamily="34" charset="-120"/>
              </a:rPr>
              <a:t>基础课51 用样本估计总体</a:t>
            </a:r>
            <a:endParaRPr lang="en-US" sz="2800" dirty="0"/>
          </a:p>
        </p:txBody>
      </p:sp>
      <p:sp>
        <p:nvSpPr>
          <p:cNvPr id="5" name="MasterShapeName"/>
          <p:cNvSpPr/>
          <p:nvPr/>
        </p:nvSpPr>
        <p:spPr>
          <a:xfrm>
            <a:off x="11393424" y="237744"/>
            <a:ext cx="566928" cy="457200"/>
          </a:xfrm>
          <a:prstGeom prst="rect">
            <a:avLst/>
          </a:prstGeom>
          <a:noFill/>
        </p:spPr>
        <p:txBody>
          <a:bodyPr wrap="square" lIns="0" tIns="0" rIns="0" bIns="0" rtlCol="0" anchor="ctr"/>
          <a:lstStyle/>
          <a:p>
            <a:pPr algn="ctr"/>
            <a:fld id="{4266B2C8-9704-406B-A58E-403200ED9419}" type="slidenum">
              <a:rPr lang="en-US" sz="1500" b="1" i="0" smtClean="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fld>
            <a:endParaRPr lang="en-US" sz="1500" dirty="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9.xml"/><Relationship Id="rId1" Type="http://schemas.openxmlformats.org/officeDocument/2006/relationships/image" Target="../media/image22.jpe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9.xml"/><Relationship Id="rId1" Type="http://schemas.openxmlformats.org/officeDocument/2006/relationships/image" Target="../media/image23.jpe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9.xml"/><Relationship Id="rId1" Type="http://schemas.openxmlformats.org/officeDocument/2006/relationships/image" Target="../media/image24.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9.xml"/><Relationship Id="rId1" Type="http://schemas.openxmlformats.org/officeDocument/2006/relationships/image" Target="../media/image25.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9.xml"/><Relationship Id="rId1" Type="http://schemas.openxmlformats.org/officeDocument/2006/relationships/image" Target="../media/image26.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9.xml"/><Relationship Id="rId1" Type="http://schemas.openxmlformats.org/officeDocument/2006/relationships/image" Target="../media/image27.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9.xml"/><Relationship Id="rId1" Type="http://schemas.openxmlformats.org/officeDocument/2006/relationships/image" Target="../media/image28.png"/></Relationships>
</file>

<file path=ppt/slides/_rels/slide17.xml.rels><?xml version="1.0" encoding="UTF-8" standalone="yes"?>
<Relationships xmlns="http://schemas.openxmlformats.org/package/2006/relationships"><Relationship Id="rId4" Type="http://schemas.openxmlformats.org/officeDocument/2006/relationships/notesSlide" Target="../notesSlides/notesSlide17.xml"/><Relationship Id="rId3" Type="http://schemas.openxmlformats.org/officeDocument/2006/relationships/slideLayout" Target="../slideLayouts/slideLayout9.xml"/><Relationship Id="rId2" Type="http://schemas.openxmlformats.org/officeDocument/2006/relationships/image" Target="../media/image30.png"/><Relationship Id="rId1" Type="http://schemas.openxmlformats.org/officeDocument/2006/relationships/image" Target="../media/image29.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5.xml"/><Relationship Id="rId1" Type="http://schemas.openxmlformats.org/officeDocument/2006/relationships/image" Target="../media/image10.png"/></Relationships>
</file>

<file path=ppt/slides/_rels/slide19.xml.rels><?xml version="1.0" encoding="UTF-8" standalone="yes"?>
<Relationships xmlns="http://schemas.openxmlformats.org/package/2006/relationships"><Relationship Id="rId6" Type="http://schemas.openxmlformats.org/officeDocument/2006/relationships/notesSlide" Target="../notesSlides/notesSlide19.xml"/><Relationship Id="rId5" Type="http://schemas.openxmlformats.org/officeDocument/2006/relationships/slideLayout" Target="../slideLayouts/slideLayout9.xml"/><Relationship Id="rId4" Type="http://schemas.openxmlformats.org/officeDocument/2006/relationships/image" Target="../media/image34.png"/><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image" Target="../media/image31.jpe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5" Type="http://schemas.openxmlformats.org/officeDocument/2006/relationships/notesSlide" Target="../notesSlides/notesSlide20.xml"/><Relationship Id="rId4" Type="http://schemas.openxmlformats.org/officeDocument/2006/relationships/slideLayout" Target="../slideLayouts/slideLayout9.xml"/><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image" Target="../media/image35.png"/></Relationships>
</file>

<file path=ppt/slides/_rels/slide21.xml.rels><?xml version="1.0" encoding="UTF-8" standalone="yes"?>
<Relationships xmlns="http://schemas.openxmlformats.org/package/2006/relationships"><Relationship Id="rId4" Type="http://schemas.openxmlformats.org/officeDocument/2006/relationships/notesSlide" Target="../notesSlides/notesSlide21.xml"/><Relationship Id="rId3" Type="http://schemas.openxmlformats.org/officeDocument/2006/relationships/slideLayout" Target="../slideLayouts/slideLayout9.xml"/><Relationship Id="rId2" Type="http://schemas.openxmlformats.org/officeDocument/2006/relationships/image" Target="../media/image39.png"/><Relationship Id="rId1" Type="http://schemas.openxmlformats.org/officeDocument/2006/relationships/image" Target="../media/image38.jpe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9.xml"/><Relationship Id="rId1" Type="http://schemas.openxmlformats.org/officeDocument/2006/relationships/image" Target="../media/image40.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9.xml"/><Relationship Id="rId1" Type="http://schemas.openxmlformats.org/officeDocument/2006/relationships/image" Target="../media/image41.png"/></Relationships>
</file>

<file path=ppt/slides/_rels/slide24.xml.rels><?xml version="1.0" encoding="UTF-8" standalone="yes"?>
<Relationships xmlns="http://schemas.openxmlformats.org/package/2006/relationships"><Relationship Id="rId5" Type="http://schemas.openxmlformats.org/officeDocument/2006/relationships/notesSlide" Target="../notesSlides/notesSlide24.xml"/><Relationship Id="rId4" Type="http://schemas.openxmlformats.org/officeDocument/2006/relationships/slideLayout" Target="../slideLayouts/slideLayout9.xml"/><Relationship Id="rId3" Type="http://schemas.openxmlformats.org/officeDocument/2006/relationships/image" Target="../media/image44.jpeg"/><Relationship Id="rId2" Type="http://schemas.openxmlformats.org/officeDocument/2006/relationships/image" Target="../media/image43.png"/><Relationship Id="rId1" Type="http://schemas.openxmlformats.org/officeDocument/2006/relationships/image" Target="../media/image42.jpeg"/></Relationships>
</file>

<file path=ppt/slides/_rels/slide25.xml.rels><?xml version="1.0" encoding="UTF-8" standalone="yes"?>
<Relationships xmlns="http://schemas.openxmlformats.org/package/2006/relationships"><Relationship Id="rId4" Type="http://schemas.openxmlformats.org/officeDocument/2006/relationships/notesSlide" Target="../notesSlides/notesSlide25.xml"/><Relationship Id="rId3" Type="http://schemas.openxmlformats.org/officeDocument/2006/relationships/slideLayout" Target="../slideLayouts/slideLayout9.xml"/><Relationship Id="rId2" Type="http://schemas.openxmlformats.org/officeDocument/2006/relationships/image" Target="../media/image46.png"/><Relationship Id="rId1" Type="http://schemas.openxmlformats.org/officeDocument/2006/relationships/image" Target="../media/image45.jpe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9.xml"/><Relationship Id="rId1" Type="http://schemas.openxmlformats.org/officeDocument/2006/relationships/image" Target="../media/image47.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48.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9.xml"/><Relationship Id="rId1" Type="http://schemas.openxmlformats.org/officeDocument/2006/relationships/image" Target="../media/image42.jpeg"/></Relationships>
</file>

<file path=ppt/slides/_rels/slide3.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6.xml"/><Relationship Id="rId3" Type="http://schemas.openxmlformats.org/officeDocument/2006/relationships/slide" Target="slide18.xml"/><Relationship Id="rId2" Type="http://schemas.openxmlformats.org/officeDocument/2006/relationships/image" Target="../media/image8.png"/><Relationship Id="rId1" Type="http://schemas.openxmlformats.org/officeDocument/2006/relationships/slide" Target="slide5.xml"/></Relationships>
</file>

<file path=ppt/slides/_rels/slide30.xml.rels><?xml version="1.0" encoding="UTF-8" standalone="yes"?>
<Relationships xmlns="http://schemas.openxmlformats.org/package/2006/relationships"><Relationship Id="rId5" Type="http://schemas.openxmlformats.org/officeDocument/2006/relationships/notesSlide" Target="../notesSlides/notesSlide29.xml"/><Relationship Id="rId4" Type="http://schemas.openxmlformats.org/officeDocument/2006/relationships/slideLayout" Target="../slideLayouts/slideLayout9.xml"/><Relationship Id="rId3" Type="http://schemas.openxmlformats.org/officeDocument/2006/relationships/image" Target="../media/image51.png"/><Relationship Id="rId2" Type="http://schemas.openxmlformats.org/officeDocument/2006/relationships/image" Target="../media/image50.jpeg"/><Relationship Id="rId1" Type="http://schemas.openxmlformats.org/officeDocument/2006/relationships/image" Target="../media/image49.jpe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9.xml"/><Relationship Id="rId1" Type="http://schemas.openxmlformats.org/officeDocument/2006/relationships/image" Target="../media/image52.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9.xml"/><Relationship Id="rId1" Type="http://schemas.openxmlformats.org/officeDocument/2006/relationships/image" Target="../media/image42.jpeg"/></Relationships>
</file>

<file path=ppt/slides/_rels/slide33.xml.rels><?xml version="1.0" encoding="UTF-8" standalone="yes"?>
<Relationships xmlns="http://schemas.openxmlformats.org/package/2006/relationships"><Relationship Id="rId5" Type="http://schemas.openxmlformats.org/officeDocument/2006/relationships/notesSlide" Target="../notesSlides/notesSlide32.xml"/><Relationship Id="rId4" Type="http://schemas.openxmlformats.org/officeDocument/2006/relationships/slideLayout" Target="../slideLayouts/slideLayout9.xml"/><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image" Target="../media/image53.jpe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9.xml"/><Relationship Id="rId1" Type="http://schemas.openxmlformats.org/officeDocument/2006/relationships/image" Target="../media/image56.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9.xml"/><Relationship Id="rId1" Type="http://schemas.openxmlformats.org/officeDocument/2006/relationships/image" Target="../media/image57.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image" Target="../media/image59.jpeg"/><Relationship Id="rId1" Type="http://schemas.openxmlformats.org/officeDocument/2006/relationships/image" Target="../media/image58.jpeg"/></Relationships>
</file>

<file path=ppt/slides/_rels/slide39.xml.rels><?xml version="1.0" encoding="UTF-8" standalone="yes"?>
<Relationships xmlns="http://schemas.openxmlformats.org/package/2006/relationships"><Relationship Id="rId5" Type="http://schemas.openxmlformats.org/officeDocument/2006/relationships/notesSlide" Target="../notesSlides/notesSlide37.xml"/><Relationship Id="rId4" Type="http://schemas.openxmlformats.org/officeDocument/2006/relationships/slideLayout" Target="../slideLayouts/slideLayout9.xml"/><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image" Target="../media/image60.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9.xml"/><Relationship Id="rId1" Type="http://schemas.openxmlformats.org/officeDocument/2006/relationships/image" Target="../media/image9.png"/></Relationships>
</file>

<file path=ppt/slides/_rels/slide40.xml.rels><?xml version="1.0" encoding="UTF-8" standalone="yes"?>
<Relationships xmlns="http://schemas.openxmlformats.org/package/2006/relationships"><Relationship Id="rId5" Type="http://schemas.openxmlformats.org/officeDocument/2006/relationships/notesSlide" Target="../notesSlides/notesSlide38.xml"/><Relationship Id="rId4" Type="http://schemas.openxmlformats.org/officeDocument/2006/relationships/slideLayout" Target="../slideLayouts/slideLayout9.xml"/><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image" Target="../media/image63.png"/></Relationships>
</file>

<file path=ppt/slides/_rels/slide41.xml.rels><?xml version="1.0" encoding="UTF-8" standalone="yes"?>
<Relationships xmlns="http://schemas.openxmlformats.org/package/2006/relationships"><Relationship Id="rId4" Type="http://schemas.openxmlformats.org/officeDocument/2006/relationships/notesSlide" Target="../notesSlides/notesSlide39.xml"/><Relationship Id="rId3" Type="http://schemas.openxmlformats.org/officeDocument/2006/relationships/slideLayout" Target="../slideLayouts/slideLayout9.xml"/><Relationship Id="rId2" Type="http://schemas.openxmlformats.org/officeDocument/2006/relationships/image" Target="../media/image67.png"/><Relationship Id="rId1" Type="http://schemas.openxmlformats.org/officeDocument/2006/relationships/image" Target="../media/image66.pn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9.xml"/><Relationship Id="rId1" Type="http://schemas.openxmlformats.org/officeDocument/2006/relationships/image" Target="../media/image68.pn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9.xml"/><Relationship Id="rId1" Type="http://schemas.openxmlformats.org/officeDocument/2006/relationships/image" Target="../media/image42.jpeg"/></Relationships>
</file>

<file path=ppt/slides/_rels/slide44.xml.rels><?xml version="1.0" encoding="UTF-8" standalone="yes"?>
<Relationships xmlns="http://schemas.openxmlformats.org/package/2006/relationships"><Relationship Id="rId4" Type="http://schemas.openxmlformats.org/officeDocument/2006/relationships/notesSlide" Target="../notesSlides/notesSlide42.xml"/><Relationship Id="rId3" Type="http://schemas.openxmlformats.org/officeDocument/2006/relationships/slideLayout" Target="../slideLayouts/slideLayout9.xml"/><Relationship Id="rId2" Type="http://schemas.openxmlformats.org/officeDocument/2006/relationships/image" Target="../media/image70.jpeg"/><Relationship Id="rId1" Type="http://schemas.openxmlformats.org/officeDocument/2006/relationships/image" Target="../media/image69.jpeg"/></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9.xml"/><Relationship Id="rId1" Type="http://schemas.openxmlformats.org/officeDocument/2006/relationships/image" Target="../media/image71.png"/></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9.xml"/><Relationship Id="rId1" Type="http://schemas.openxmlformats.org/officeDocument/2006/relationships/image" Target="../media/image72.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5.xml"/><Relationship Id="rId1" Type="http://schemas.openxmlformats.org/officeDocument/2006/relationships/image" Target="../media/image10.png"/></Relationships>
</file>

<file path=ppt/slides/_rels/slide6.xml.rels><?xml version="1.0" encoding="UTF-8" standalone="yes"?>
<Relationships xmlns="http://schemas.openxmlformats.org/package/2006/relationships"><Relationship Id="rId5" Type="http://schemas.openxmlformats.org/officeDocument/2006/relationships/notesSlide" Target="../notesSlides/notesSlide6.xml"/><Relationship Id="rId4" Type="http://schemas.openxmlformats.org/officeDocument/2006/relationships/slideLayout" Target="../slideLayouts/slideLayout9.xml"/><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image" Target="../media/image11.jpeg"/></Relationships>
</file>

<file path=ppt/slides/_rels/slide7.xml.rels><?xml version="1.0" encoding="UTF-8" standalone="yes"?>
<Relationships xmlns="http://schemas.openxmlformats.org/package/2006/relationships"><Relationship Id="rId5" Type="http://schemas.openxmlformats.org/officeDocument/2006/relationships/notesSlide" Target="../notesSlides/notesSlide7.xml"/><Relationship Id="rId4" Type="http://schemas.openxmlformats.org/officeDocument/2006/relationships/slideLayout" Target="../slideLayouts/slideLayout9.xml"/><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image" Target="../media/image14.png"/></Relationships>
</file>

<file path=ppt/slides/_rels/slide8.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9.xml"/><Relationship Id="rId2" Type="http://schemas.openxmlformats.org/officeDocument/2006/relationships/image" Target="../media/image18.png"/><Relationship Id="rId1" Type="http://schemas.openxmlformats.org/officeDocument/2006/relationships/image" Target="../media/image17.png"/></Relationships>
</file>

<file path=ppt/slides/_rels/slide9.xml.rels><?xml version="1.0" encoding="UTF-8" standalone="yes"?>
<Relationships xmlns="http://schemas.openxmlformats.org/package/2006/relationships"><Relationship Id="rId5" Type="http://schemas.openxmlformats.org/officeDocument/2006/relationships/notesSlide" Target="../notesSlides/notesSlide9.xml"/><Relationship Id="rId4" Type="http://schemas.openxmlformats.org/officeDocument/2006/relationships/slideLayout" Target="../slideLayouts/slideLayout9.xml"/><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image" Target="../media/image19.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ransition>
    <p:split dir="in"/>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_4_BD#99d619c7a?vbadefaultcenterpage=1&amp;parentnodeid=720a7c891&amp;vbahtmlprocessed=1" descr="preencoded.png"/>
          <p:cNvPicPr>
            <a:picLocks noChangeAspect="1"/>
          </p:cNvPicPr>
          <p:nvPr/>
        </p:nvPicPr>
        <p:blipFill>
          <a:blip r:embed="rId1"/>
          <a:stretch>
            <a:fillRect/>
          </a:stretch>
        </p:blipFill>
        <p:spPr>
          <a:xfrm>
            <a:off x="3813048" y="756000"/>
            <a:ext cx="4562856" cy="530352"/>
          </a:xfrm>
          <a:prstGeom prst="rect">
            <a:avLst/>
          </a:prstGeom>
        </p:spPr>
      </p:pic>
      <p:sp>
        <p:nvSpPr>
          <p:cNvPr id="3" name="C_5_BD#db5920267?vbadefaultcenterpage=1&amp;parentnodeid=99d619c7a&amp;vbahtmlprocessed=1"/>
          <p:cNvSpPr/>
          <p:nvPr/>
        </p:nvSpPr>
        <p:spPr>
          <a:xfrm>
            <a:off x="502920" y="1419448"/>
            <a:ext cx="11183112" cy="949960"/>
          </a:xfrm>
          <a:prstGeom prst="rect">
            <a:avLst/>
          </a:prstGeom>
          <a:noFill/>
        </p:spPr>
        <p:txBody>
          <a:bodyPr wrap="square" lIns="0" tIns="0" rIns="0" bIns="0" rtlCol="0" anchor="t"/>
          <a:lstStyle/>
          <a:p>
            <a:pPr algn="l" latinLnBrk="1">
              <a:lnSpc>
                <a:spcPct val="150000"/>
              </a:lnSpc>
            </a:pPr>
            <a:r>
              <a:rPr lang="en-US" altLang="zh-CN" sz="2600" b="1"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题组1</a:t>
            </a:r>
            <a:r>
              <a:rPr lang="en-US" altLang="zh-CN" sz="2600" b="1" i="0" dirty="0">
                <a:solidFill>
                  <a:srgbClr val="000000"/>
                </a:solidFill>
                <a:latin typeface="宋体" panose="02010600030101010101" pitchFamily="2" charset="-122"/>
                <a:ea typeface="宋体" panose="02010600030101010101" pitchFamily="2" charset="-122"/>
                <a:cs typeface="宋体" panose="02010600030101010101" pitchFamily="34" charset="-120"/>
              </a:rPr>
              <a:t> </a:t>
            </a:r>
            <a:r>
              <a:rPr lang="en-US" altLang="zh-CN" sz="2600" b="1"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走出误区</a:t>
            </a:r>
            <a:endParaRPr lang="en-US" altLang="zh-CN" sz="2600" dirty="0"/>
          </a:p>
        </p:txBody>
      </p:sp>
      <p:sp>
        <p:nvSpPr>
          <p:cNvPr id="4" name="QO_6_BD.9_1#91000889d?vbadefaultcenterpage=1&amp;parentnodeid=db5920267&amp;vbahtmlprocessed=1"/>
          <p:cNvSpPr/>
          <p:nvPr/>
        </p:nvSpPr>
        <p:spPr>
          <a:xfrm>
            <a:off x="502920" y="2012952"/>
            <a:ext cx="11183112" cy="490030"/>
          </a:xfrm>
          <a:prstGeom prst="rect">
            <a:avLst/>
          </a:prstGeom>
          <a:noFill/>
        </p:spPr>
        <p:txBody>
          <a:bodyPr wrap="square" lIns="0" tIns="0" rIns="0" bIns="0" rtlCol="0" anchor="t"/>
          <a:lstStyle/>
          <a:p>
            <a:pPr marL="0" algn="l" latinLnBrk="1">
              <a:lnSpc>
                <a:spcPct val="150000"/>
              </a:lnSpc>
            </a:pPr>
            <a:r>
              <a:rPr lang="en-US" altLang="zh-CN" sz="2400" b="1"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1. </a:t>
            </a:r>
            <a:r>
              <a:rPr lang="en-US" altLang="zh-CN" sz="2400" b="0" i="0" dirty="0" err="1">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判一判</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.（对的打“√”,错的打“×”）</a:t>
            </a:r>
            <a:endParaRPr lang="en-US" altLang="zh-CN" sz="2400" dirty="0"/>
          </a:p>
        </p:txBody>
      </p:sp>
      <p:sp>
        <p:nvSpPr>
          <p:cNvPr id="5" name="QT_7_BD.10_1#566f0246c?vbadefaultcenterpage=1&amp;parentnodeid=91000889d&amp;vbahtmlprocessed=1"/>
          <p:cNvSpPr/>
          <p:nvPr/>
        </p:nvSpPr>
        <p:spPr>
          <a:xfrm>
            <a:off x="502920" y="2567591"/>
            <a:ext cx="11183112" cy="486029"/>
          </a:xfrm>
          <a:prstGeom prst="rect">
            <a:avLst/>
          </a:prstGeom>
          <a:noFill/>
        </p:spPr>
        <p:txBody>
          <a:bodyPr wrap="square" lIns="0" tIns="0" rIns="0" bIns="0" rtlCol="0" anchor="t"/>
          <a:lstStyle/>
          <a:p>
            <a:pPr marL="0" algn="l" latinLnBrk="1">
              <a:lnSpc>
                <a:spcPct val="15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（1）对一组数据来说，</a:t>
            </a: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平均数和中位数总是非常接近.(</a:t>
            </a:r>
            <a:r>
              <a:rPr lang="en-US" altLang="zh-CN" sz="2400" b="0" i="0">
                <a:solidFill>
                  <a:srgbClr val="00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r>
              <a:rPr lang="en-US" altLang="zh-CN" sz="2400" b="0" i="0">
                <a:solidFill>
                  <a:srgbClr val="000000"/>
                </a:solidFill>
                <a:latin typeface="宋体" panose="02010600030101010101" pitchFamily="2" charset="-122"/>
                <a:ea typeface="宋体" panose="02010600030101010101" pitchFamily="2" charset="-122"/>
                <a:cs typeface="宋体" panose="02010600030101010101" pitchFamily="34" charset="-120"/>
              </a:rPr>
              <a:t> </a:t>
            </a:r>
            <a:endParaRPr lang="en-US" altLang="zh-CN" sz="2400" dirty="0"/>
          </a:p>
        </p:txBody>
      </p:sp>
      <p:sp>
        <p:nvSpPr>
          <p:cNvPr id="6" name="QT_7_AN.11_1#566f0246c.bracket?vbadefaultcenterpage=1&amp;parentnodeid=91000889d&amp;vbapositionanswer=9&amp;vbahtmlprocessed=1"/>
          <p:cNvSpPr/>
          <p:nvPr/>
        </p:nvSpPr>
        <p:spPr>
          <a:xfrm>
            <a:off x="7856220" y="2567591"/>
            <a:ext cx="446088" cy="478790"/>
          </a:xfrm>
          <a:prstGeom prst="rect">
            <a:avLst/>
          </a:prstGeom>
          <a:noFill/>
        </p:spPr>
        <p:txBody>
          <a:bodyPr wrap="none" lIns="0" tIns="0" rIns="0" bIns="0" rtlCol="0" anchor="t"/>
          <a:lstStyle/>
          <a:p>
            <a:pPr marL="0" algn="ctr" latinLnBrk="1">
              <a:lnSpc>
                <a:spcPts val="4200"/>
              </a:lnSpc>
            </a:pP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2400" dirty="0"/>
          </a:p>
        </p:txBody>
      </p:sp>
      <p:sp>
        <p:nvSpPr>
          <p:cNvPr id="7" name="QT_7_BD.12_1#8f1a3e6b4?vbadefaultcenterpage=1&amp;parentnodeid=91000889d&amp;vbahtmlprocessed=1"/>
          <p:cNvSpPr/>
          <p:nvPr/>
        </p:nvSpPr>
        <p:spPr>
          <a:xfrm>
            <a:off x="502920" y="3113691"/>
            <a:ext cx="11183112" cy="486029"/>
          </a:xfrm>
          <a:prstGeom prst="rect">
            <a:avLst/>
          </a:prstGeom>
          <a:noFill/>
        </p:spPr>
        <p:txBody>
          <a:bodyPr wrap="square" lIns="0" tIns="0" rIns="0" bIns="0" rtlCol="0" anchor="t"/>
          <a:lstStyle/>
          <a:p>
            <a:pPr marL="0" algn="l" latinLnBrk="1">
              <a:lnSpc>
                <a:spcPct val="15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（2）在频率分布直方图中，</a:t>
            </a: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最高的小长方形底边中点的横坐标是众数.(</a:t>
            </a:r>
            <a:r>
              <a:rPr lang="en-US" altLang="zh-CN" sz="2400" b="0" i="0">
                <a:solidFill>
                  <a:srgbClr val="00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r>
              <a:rPr lang="en-US" altLang="zh-CN" sz="2400" b="0" i="0">
                <a:solidFill>
                  <a:srgbClr val="000000"/>
                </a:solidFill>
                <a:latin typeface="宋体" panose="02010600030101010101" pitchFamily="2" charset="-122"/>
                <a:ea typeface="宋体" panose="02010600030101010101" pitchFamily="2" charset="-122"/>
                <a:cs typeface="宋体" panose="02010600030101010101" pitchFamily="34" charset="-120"/>
              </a:rPr>
              <a:t> </a:t>
            </a:r>
            <a:endParaRPr lang="en-US" altLang="zh-CN" sz="2400" dirty="0"/>
          </a:p>
        </p:txBody>
      </p:sp>
      <p:sp>
        <p:nvSpPr>
          <p:cNvPr id="8" name="QT_7_AN.13_1#8f1a3e6b4.bracket?vbadefaultcenterpage=1&amp;parentnodeid=91000889d&amp;vbapositionanswer=10&amp;vbahtmlprocessed=1"/>
          <p:cNvSpPr/>
          <p:nvPr/>
        </p:nvSpPr>
        <p:spPr>
          <a:xfrm>
            <a:off x="10015220" y="3113691"/>
            <a:ext cx="387350" cy="478600"/>
          </a:xfrm>
          <a:prstGeom prst="rect">
            <a:avLst/>
          </a:prstGeom>
          <a:noFill/>
        </p:spPr>
        <p:txBody>
          <a:bodyPr wrap="none" lIns="0" tIns="0" rIns="0" bIns="0" rtlCol="0" anchor="t"/>
          <a:lstStyle/>
          <a:p>
            <a:pPr marL="0" algn="ctr" latinLnBrk="1">
              <a:lnSpc>
                <a:spcPts val="4200"/>
              </a:lnSpc>
            </a:pP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2400" dirty="0"/>
          </a:p>
        </p:txBody>
      </p:sp>
      <p:sp>
        <p:nvSpPr>
          <p:cNvPr id="9" name="QT_7_BD.14_1#023861e05?vbadefaultcenterpage=1&amp;parentnodeid=91000889d&amp;vbahtmlprocessed=1"/>
          <p:cNvSpPr/>
          <p:nvPr/>
        </p:nvSpPr>
        <p:spPr>
          <a:xfrm>
            <a:off x="502920" y="3659791"/>
            <a:ext cx="11183112" cy="486029"/>
          </a:xfrm>
          <a:prstGeom prst="rect">
            <a:avLst/>
          </a:prstGeom>
          <a:noFill/>
        </p:spPr>
        <p:txBody>
          <a:bodyPr wrap="square" lIns="0" tIns="0" rIns="0" bIns="0" rtlCol="0" anchor="t"/>
          <a:lstStyle/>
          <a:p>
            <a:pPr marL="0" algn="l" latinLnBrk="1">
              <a:lnSpc>
                <a:spcPct val="15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（3）</a:t>
            </a: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方差与标准差具有相同的单位.(</a:t>
            </a:r>
            <a:r>
              <a:rPr lang="en-US" altLang="zh-CN" sz="2400" b="0" i="0">
                <a:solidFill>
                  <a:srgbClr val="00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r>
              <a:rPr lang="en-US" altLang="zh-CN" sz="2400" b="0" i="0">
                <a:solidFill>
                  <a:srgbClr val="000000"/>
                </a:solidFill>
                <a:latin typeface="宋体" panose="02010600030101010101" pitchFamily="2" charset="-122"/>
                <a:ea typeface="宋体" panose="02010600030101010101" pitchFamily="2" charset="-122"/>
                <a:cs typeface="宋体" panose="02010600030101010101" pitchFamily="34" charset="-120"/>
              </a:rPr>
              <a:t> </a:t>
            </a:r>
            <a:endParaRPr lang="en-US" altLang="zh-CN" sz="2400" dirty="0"/>
          </a:p>
        </p:txBody>
      </p:sp>
      <p:sp>
        <p:nvSpPr>
          <p:cNvPr id="10" name="QT_7_AN.15_1#023861e05.bracket?vbadefaultcenterpage=1&amp;parentnodeid=91000889d&amp;vbapositionanswer=11&amp;vbahtmlprocessed=1"/>
          <p:cNvSpPr/>
          <p:nvPr/>
        </p:nvSpPr>
        <p:spPr>
          <a:xfrm>
            <a:off x="5417820" y="3659791"/>
            <a:ext cx="446088" cy="478790"/>
          </a:xfrm>
          <a:prstGeom prst="rect">
            <a:avLst/>
          </a:prstGeom>
          <a:noFill/>
        </p:spPr>
        <p:txBody>
          <a:bodyPr wrap="none" lIns="0" tIns="0" rIns="0" bIns="0" rtlCol="0" anchor="t"/>
          <a:lstStyle/>
          <a:p>
            <a:pPr marL="0" algn="ctr" latinLnBrk="1">
              <a:lnSpc>
                <a:spcPts val="4200"/>
              </a:lnSpc>
            </a:pP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2400" dirty="0"/>
          </a:p>
        </p:txBody>
      </p:sp>
      <p:sp>
        <p:nvSpPr>
          <p:cNvPr id="11" name="QT_7_BD.16_1#4021d1427?vbadefaultcenterpage=1&amp;parentnodeid=91000889d&amp;vbahtmlprocessed=1&amp;bbb=1&amp;hasbroken=1"/>
          <p:cNvSpPr/>
          <p:nvPr/>
        </p:nvSpPr>
        <p:spPr>
          <a:xfrm>
            <a:off x="502920" y="4212559"/>
            <a:ext cx="11183112" cy="1034669"/>
          </a:xfrm>
          <a:prstGeom prst="rect">
            <a:avLst/>
          </a:prstGeom>
          <a:noFill/>
        </p:spPr>
        <p:txBody>
          <a:bodyPr wrap="none" lIns="0" tIns="0" rIns="0" bIns="0" rtlCol="0" anchor="t"/>
          <a:lstStyle/>
          <a:p>
            <a:pPr algn="l" latinLnBrk="1">
              <a:lnSpc>
                <a:spcPct val="15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（4）若一组数中每个数减去同一个非零常数，则这组数的平均数改变，</a:t>
            </a: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方差不变.</a:t>
            </a:r>
            <a:endPar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endParaRPr>
          </a:p>
          <a:p>
            <a:pPr latinLnBrk="1">
              <a:lnSpc>
                <a:spcPct val="150000"/>
              </a:lnSpc>
            </a:pP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r>
              <a:rPr lang="en-US" altLang="zh-CN" sz="2400" b="0" i="0">
                <a:solidFill>
                  <a:srgbClr val="00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r>
              <a:rPr lang="en-US" altLang="zh-CN" sz="2400" b="0" i="0">
                <a:solidFill>
                  <a:srgbClr val="000000"/>
                </a:solidFill>
                <a:latin typeface="宋体" panose="02010600030101010101" pitchFamily="2" charset="-122"/>
                <a:ea typeface="宋体" panose="02010600030101010101" pitchFamily="2" charset="-122"/>
                <a:cs typeface="宋体" panose="02010600030101010101" pitchFamily="34" charset="-120"/>
              </a:rPr>
              <a:t> </a:t>
            </a:r>
            <a:endParaRPr lang="en-US" altLang="zh-CN" sz="2400" dirty="0"/>
          </a:p>
        </p:txBody>
      </p:sp>
      <p:sp>
        <p:nvSpPr>
          <p:cNvPr id="12" name="QT_7_AN.17_1#4021d1427.bracket?vbadefaultcenterpage=1&amp;parentnodeid=91000889d&amp;vbapositionanswer=12&amp;vbahtmlprocessed=1"/>
          <p:cNvSpPr/>
          <p:nvPr/>
        </p:nvSpPr>
        <p:spPr>
          <a:xfrm>
            <a:off x="642620" y="4761199"/>
            <a:ext cx="387350" cy="478600"/>
          </a:xfrm>
          <a:prstGeom prst="rect">
            <a:avLst/>
          </a:prstGeom>
          <a:noFill/>
        </p:spPr>
        <p:txBody>
          <a:bodyPr wrap="none" lIns="0" tIns="0" rIns="0" bIns="0" rtlCol="0" anchor="t"/>
          <a:lstStyle/>
          <a:p>
            <a:pPr marL="0" algn="ctr" latinLnBrk="1">
              <a:lnSpc>
                <a:spcPts val="4200"/>
              </a:lnSpc>
            </a:pP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2400" dirty="0"/>
          </a:p>
        </p:txBody>
      </p:sp>
    </p:spTree>
  </p:cSld>
  <p:clrMapOvr>
    <a:masterClrMapping/>
  </p:clrMapOvr>
  <p:transition>
    <p:split dir="in"/>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
                                            <p:bg/>
                                          </p:spTgt>
                                        </p:tgtEl>
                                        <p:attrNameLst>
                                          <p:attrName>style.visibility</p:attrName>
                                        </p:attrNameLst>
                                      </p:cBhvr>
                                      <p:to>
                                        <p:strVal val="visible"/>
                                      </p:to>
                                    </p:set>
                                    <p:animEffect transition="in" filter="wipe(left)">
                                      <p:cBhvr>
                                        <p:cTn id="7" dur="500"/>
                                        <p:tgtEl>
                                          <p:spTgt spid="6">
                                            <p:bg/>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6">
                                            <p:txEl>
                                              <p:pRg st="0" end="0"/>
                                            </p:txEl>
                                          </p:spTgt>
                                        </p:tgtEl>
                                        <p:attrNameLst>
                                          <p:attrName>style.visibility</p:attrName>
                                        </p:attrNameLst>
                                      </p:cBhvr>
                                      <p:to>
                                        <p:strVal val="visible"/>
                                      </p:to>
                                    </p:set>
                                    <p:animEffect transition="in" filter="wipe(left)">
                                      <p:cBhvr>
                                        <p:cTn id="10" dur="500"/>
                                        <p:tgtEl>
                                          <p:spTgt spid="6">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8">
                                            <p:bg/>
                                          </p:spTgt>
                                        </p:tgtEl>
                                        <p:attrNameLst>
                                          <p:attrName>style.visibility</p:attrName>
                                        </p:attrNameLst>
                                      </p:cBhvr>
                                      <p:to>
                                        <p:strVal val="visible"/>
                                      </p:to>
                                    </p:set>
                                    <p:animEffect transition="in" filter="wipe(left)">
                                      <p:cBhvr>
                                        <p:cTn id="15" dur="500"/>
                                        <p:tgtEl>
                                          <p:spTgt spid="8">
                                            <p:bg/>
                                          </p:spTgt>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8">
                                            <p:txEl>
                                              <p:pRg st="0" end="0"/>
                                            </p:txEl>
                                          </p:spTgt>
                                        </p:tgtEl>
                                        <p:attrNameLst>
                                          <p:attrName>style.visibility</p:attrName>
                                        </p:attrNameLst>
                                      </p:cBhvr>
                                      <p:to>
                                        <p:strVal val="visible"/>
                                      </p:to>
                                    </p:set>
                                    <p:animEffect transition="in" filter="wipe(left)">
                                      <p:cBhvr>
                                        <p:cTn id="18" dur="500"/>
                                        <p:tgtEl>
                                          <p:spTgt spid="8">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10">
                                            <p:bg/>
                                          </p:spTgt>
                                        </p:tgtEl>
                                        <p:attrNameLst>
                                          <p:attrName>style.visibility</p:attrName>
                                        </p:attrNameLst>
                                      </p:cBhvr>
                                      <p:to>
                                        <p:strVal val="visible"/>
                                      </p:to>
                                    </p:set>
                                    <p:animEffect transition="in" filter="wipe(left)">
                                      <p:cBhvr>
                                        <p:cTn id="23" dur="500"/>
                                        <p:tgtEl>
                                          <p:spTgt spid="10">
                                            <p:bg/>
                                          </p:spTgt>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10">
                                            <p:txEl>
                                              <p:pRg st="0" end="0"/>
                                            </p:txEl>
                                          </p:spTgt>
                                        </p:tgtEl>
                                        <p:attrNameLst>
                                          <p:attrName>style.visibility</p:attrName>
                                        </p:attrNameLst>
                                      </p:cBhvr>
                                      <p:to>
                                        <p:strVal val="visible"/>
                                      </p:to>
                                    </p:set>
                                    <p:animEffect transition="in" filter="wipe(left)">
                                      <p:cBhvr>
                                        <p:cTn id="26" dur="500"/>
                                        <p:tgtEl>
                                          <p:spTgt spid="10">
                                            <p:txEl>
                                              <p:pRg st="0" end="0"/>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12">
                                            <p:bg/>
                                          </p:spTgt>
                                        </p:tgtEl>
                                        <p:attrNameLst>
                                          <p:attrName>style.visibility</p:attrName>
                                        </p:attrNameLst>
                                      </p:cBhvr>
                                      <p:to>
                                        <p:strVal val="visible"/>
                                      </p:to>
                                    </p:set>
                                    <p:animEffect transition="in" filter="wipe(left)">
                                      <p:cBhvr>
                                        <p:cTn id="31" dur="500"/>
                                        <p:tgtEl>
                                          <p:spTgt spid="12">
                                            <p:bg/>
                                          </p:spTgt>
                                        </p:tgtEl>
                                      </p:cBhvr>
                                    </p:animEffect>
                                  </p:childTnLst>
                                </p:cTn>
                              </p:par>
                              <p:par>
                                <p:cTn id="32" presetID="22" presetClass="entr" presetSubtype="8" fill="hold" grpId="0" nodeType="withEffect">
                                  <p:stCondLst>
                                    <p:cond delay="0"/>
                                  </p:stCondLst>
                                  <p:childTnLst>
                                    <p:set>
                                      <p:cBhvr>
                                        <p:cTn id="33" dur="1" fill="hold">
                                          <p:stCondLst>
                                            <p:cond delay="0"/>
                                          </p:stCondLst>
                                        </p:cTn>
                                        <p:tgtEl>
                                          <p:spTgt spid="12">
                                            <p:txEl>
                                              <p:pRg st="0" end="0"/>
                                            </p:txEl>
                                          </p:spTgt>
                                        </p:tgtEl>
                                        <p:attrNameLst>
                                          <p:attrName>style.visibility</p:attrName>
                                        </p:attrNameLst>
                                      </p:cBhvr>
                                      <p:to>
                                        <p:strVal val="visible"/>
                                      </p:to>
                                    </p:set>
                                    <p:animEffect transition="in" filter="wipe(left)">
                                      <p:cBhvr>
                                        <p:cTn id="34"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build="p"/>
      <p:bldP spid="8" grpId="0" animBg="1" build="p"/>
      <p:bldP spid="10" grpId="0" animBg="1" build="p"/>
      <p:bldP spid="12" grpId="0" animBg="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QC_6_BD.18_1#346b5a417?vbadefaultcenterpage=1&amp;parentnodeid=db5920267&amp;vbahtmlprocessed=1&amp;bbb=1&amp;hasbroken=1"/>
          <p:cNvSpPr/>
          <p:nvPr/>
        </p:nvSpPr>
        <p:spPr>
          <a:xfrm>
            <a:off x="502920" y="756000"/>
            <a:ext cx="11183112" cy="1472629"/>
          </a:xfrm>
          <a:prstGeom prst="rect">
            <a:avLst/>
          </a:prstGeom>
          <a:noFill/>
        </p:spPr>
        <p:txBody>
          <a:bodyPr wrap="none" lIns="0" tIns="0" rIns="0" bIns="0" rtlCol="0" anchor="t"/>
          <a:lstStyle/>
          <a:p>
            <a:pPr algn="l" latinLnBrk="1">
              <a:lnSpc>
                <a:spcPct val="139000"/>
              </a:lnSpc>
            </a:pPr>
            <a:r>
              <a:rPr lang="en-US" altLang="zh-CN" sz="2400" b="1"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2.</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（多选题）（易错题）《满江红》凭借喜剧元素和家国情怀，以</a:t>
            </a: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25.96亿票房成为</a:t>
            </a:r>
            <a:endPar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endParaRPr>
          </a:p>
          <a:p>
            <a:pPr latinLnBrk="1">
              <a:lnSpc>
                <a:spcPct val="139000"/>
              </a:lnSpc>
            </a:pP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档期内票房冠军</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，另一部科幻续作《流浪地球2》则成为最高口碑电影.如图</a:t>
            </a: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，这是</a:t>
            </a:r>
            <a:endPar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endParaRPr>
          </a:p>
          <a:p>
            <a:pPr latinLnBrk="1">
              <a:lnSpc>
                <a:spcPct val="139000"/>
              </a:lnSpc>
            </a:pP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这两部电影连续</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7天的日票房情况，</a:t>
            </a: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则(</a:t>
            </a:r>
            <a:r>
              <a:rPr lang="en-US" altLang="zh-CN" sz="2400" b="0" i="0">
                <a:solidFill>
                  <a:srgbClr val="00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1" i="0">
                <a:solidFill>
                  <a:srgbClr val="00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r>
              <a:rPr lang="en-US" altLang="zh-CN" sz="2400" b="0" i="0">
                <a:solidFill>
                  <a:srgbClr val="00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2400" dirty="0"/>
          </a:p>
        </p:txBody>
      </p:sp>
      <p:sp>
        <p:nvSpPr>
          <p:cNvPr id="3" name="QC_6_AN.19_1#346b5a417.bracket?vbadefaultcenterpage=1&amp;parentnodeid=db5920267&amp;vbapositionanswer=13&amp;vbahtmlprocessed=1"/>
          <p:cNvSpPr/>
          <p:nvPr/>
        </p:nvSpPr>
        <p:spPr>
          <a:xfrm>
            <a:off x="5824220" y="1772762"/>
            <a:ext cx="865188" cy="450025"/>
          </a:xfrm>
          <a:prstGeom prst="rect">
            <a:avLst/>
          </a:prstGeom>
          <a:noFill/>
        </p:spPr>
        <p:txBody>
          <a:bodyPr wrap="none" lIns="0" tIns="0" rIns="0" bIns="0" rtlCol="0" anchor="t"/>
          <a:lstStyle/>
          <a:p>
            <a:pPr marL="0" algn="ctr" latinLnBrk="1">
              <a:lnSpc>
                <a:spcPts val="3900"/>
              </a:lnSpc>
            </a:pPr>
            <a:r>
              <a:rPr lang="en-US" altLang="zh-CN" sz="2400" b="1"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ABD</a:t>
            </a:r>
            <a:endParaRPr lang="en-US" altLang="zh-CN" sz="2400" dirty="0"/>
          </a:p>
        </p:txBody>
      </p:sp>
      <p:pic>
        <p:nvPicPr>
          <p:cNvPr id="4" name="QC_6_BD.20_1#346b5a417?hastextimagelayout=1&amp;vbadefaultcenterpage=1&amp;parentnodeid=db5920267&amp;vbahtmlprocessed=1" descr="preencoded.png"/>
          <p:cNvPicPr>
            <a:picLocks noChangeAspect="1"/>
          </p:cNvPicPr>
          <p:nvPr/>
        </p:nvPicPr>
        <p:blipFill>
          <a:blip r:embed="rId1">
            <a:clrChange>
              <a:clrFrom>
                <a:srgbClr val="FFFFFF"/>
              </a:clrFrom>
              <a:clrTo>
                <a:srgbClr val="FFFFFF">
                  <a:alpha val="0"/>
                </a:srgbClr>
              </a:clrTo>
            </a:clrChange>
          </a:blip>
          <a:stretch>
            <a:fillRect/>
          </a:stretch>
        </p:blipFill>
        <p:spPr>
          <a:xfrm>
            <a:off x="6833682" y="2356707"/>
            <a:ext cx="4764024" cy="3648456"/>
          </a:xfrm>
          <a:prstGeom prst="rect">
            <a:avLst/>
          </a:prstGeom>
          <a:noFill/>
          <a:extLst>
            <a:ext uri="{909E8E84-426E-40DD-AFC4-6F175D3DCCD1}">
              <a14:hiddenFill xmlns:a14="http://schemas.microsoft.com/office/drawing/2010/main">
                <a:solidFill>
                  <a:scrgbClr r="0" g="0" b="0">
                    <a:alpha val="0"/>
                  </a:scrgbClr>
                </a:solidFill>
              </a14:hiddenFill>
            </a:ext>
          </a:extLst>
        </p:spPr>
      </p:pic>
      <p:sp>
        <p:nvSpPr>
          <p:cNvPr id="5" name="QC_6_BD.20_2#346b5a417.choices?hastextimagelayout=1&amp;vbadefaultcenterpage=1&amp;parentnodeid=db5920267&amp;vbahtmlprocessed=1"/>
          <p:cNvSpPr/>
          <p:nvPr/>
        </p:nvSpPr>
        <p:spPr>
          <a:xfrm>
            <a:off x="502920" y="2282221"/>
            <a:ext cx="6291072" cy="4018534"/>
          </a:xfrm>
          <a:prstGeom prst="rect">
            <a:avLst/>
          </a:prstGeom>
          <a:noFill/>
        </p:spPr>
        <p:txBody>
          <a:bodyPr wrap="square" lIns="0" tIns="0" rIns="0" bIns="0" rtlCol="0" anchor="t"/>
          <a:lstStyle/>
          <a:p>
            <a:pPr marL="0" algn="l" latinLnBrk="1">
              <a:lnSpc>
                <a:spcPct val="139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A.《满江红》日票房平均数大于《流浪地球2》日票房平均数</a:t>
            </a:r>
            <a:endParaRPr lang="en-US" altLang="zh-CN" sz="2400" dirty="0"/>
          </a:p>
          <a:p>
            <a:pPr marL="0" algn="l" latinLnBrk="1">
              <a:lnSpc>
                <a:spcPct val="139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B.《满江红》日票房方差大于《流浪地球2》日票房方差</a:t>
            </a:r>
            <a:endParaRPr lang="en-US" altLang="zh-CN" sz="2400" dirty="0"/>
          </a:p>
          <a:p>
            <a:pPr marL="0" algn="l" latinLnBrk="1">
              <a:lnSpc>
                <a:spcPct val="139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C.《满江红》日票房极差小于《流浪地球2》日票房极差</a:t>
            </a:r>
            <a:endParaRPr lang="en-US" altLang="zh-CN" sz="2400" dirty="0"/>
          </a:p>
          <a:p>
            <a:pPr marL="0" algn="l" latinLnBrk="1">
              <a:lnSpc>
                <a:spcPct val="139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D.《满江红》日票房的下四分位数小于《流浪地球2》日票房的上四分位数</a:t>
            </a:r>
            <a:endParaRPr lang="en-US" altLang="zh-CN" sz="2400" dirty="0"/>
          </a:p>
        </p:txBody>
      </p:sp>
    </p:spTree>
  </p:cSld>
  <p:clrMapOvr>
    <a:masterClrMapping/>
  </p:clrMapOvr>
  <p:transition>
    <p:split dir="in"/>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animEffect transition="in" filter="wipe(left)">
                                      <p:cBhvr>
                                        <p:cTn id="7" dur="500"/>
                                        <p:tgtEl>
                                          <p:spTgt spid="3">
                                            <p:bg/>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wipe(left)">
                                      <p:cBhvr>
                                        <p:cTn id="10"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QC_6_EX.21_1#346b5a417?vbadefaultcenterpage=1&amp;parentnodeid=db5920267&amp;vbahtmlprocessed=1"/>
          <p:cNvSpPr/>
          <p:nvPr/>
        </p:nvSpPr>
        <p:spPr>
          <a:xfrm>
            <a:off x="502920" y="1130536"/>
            <a:ext cx="11295063" cy="490030"/>
          </a:xfrm>
          <a:prstGeom prst="rect">
            <a:avLst/>
          </a:prstGeom>
          <a:noFill/>
        </p:spPr>
        <p:txBody>
          <a:bodyPr wrap="square" lIns="0" tIns="0" rIns="0" bIns="0" rtlCol="0" anchor="t"/>
          <a:lstStyle/>
          <a:p>
            <a:pPr algn="l" latinLnBrk="1">
              <a:lnSpc>
                <a:spcPct val="150000"/>
              </a:lnSpc>
            </a:pPr>
            <a:r>
              <a:rPr lang="en-US" altLang="zh-CN" sz="2400" b="0" i="0" spc="-10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r>
              <a:rPr lang="en-US" altLang="zh-CN" sz="2400" b="1" i="0" spc="-10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易错点</a:t>
            </a:r>
            <a:r>
              <a:rPr lang="en-US" altLang="zh-CN" sz="2400" b="0" i="0" spc="-10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】不能正确利用数据的波动程度比较方差大小且不清楚四分位数的概念而致误.</a:t>
            </a:r>
            <a:endParaRPr lang="en-US" altLang="zh-CN" sz="2400" spc="-100" dirty="0"/>
          </a:p>
        </p:txBody>
      </p:sp>
      <mc:AlternateContent xmlns:mc="http://schemas.openxmlformats.org/markup-compatibility/2006">
        <mc:Choice xmlns:a14="http://schemas.microsoft.com/office/drawing/2010/main" Requires="a14">
          <p:sp>
            <p:nvSpPr>
              <p:cNvPr id="3" name="QC_6_AS.22_1#346b5a417?vbadefaultcenterpage=1&amp;parentnodeid=db5920267&amp;vbahtmlprocessed=1&amp;bbb=1&amp;hasbroken=1"/>
              <p:cNvSpPr/>
              <p:nvPr/>
            </p:nvSpPr>
            <p:spPr>
              <a:xfrm>
                <a:off x="502920" y="1684954"/>
                <a:ext cx="11183112" cy="4330510"/>
              </a:xfrm>
              <a:prstGeom prst="rect">
                <a:avLst/>
              </a:prstGeom>
              <a:noFill/>
            </p:spPr>
            <p:txBody>
              <a:bodyPr wrap="none" lIns="0" tIns="0" rIns="0" bIns="0" rtlCol="0" anchor="t"/>
              <a:lstStyle/>
              <a:p>
                <a:pPr algn="l" latinLnBrk="1">
                  <a:lnSpc>
                    <a:spcPct val="150000"/>
                  </a:lnSpc>
                </a:pPr>
                <a:r>
                  <a:rPr lang="en-US" altLang="zh-CN" sz="2400" b="1"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解析</a:t>
                </a:r>
                <a:r>
                  <a:rPr lang="en-US" altLang="zh-CN" sz="2400" b="1" i="0" dirty="0">
                    <a:solidFill>
                      <a:srgbClr val="FF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由图表可得《满江红》日票房都大于《流浪地球2》日票房，所以《</a:t>
                </a: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满江红》</a:t>
                </a:r>
                <a:endPar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endParaRPr>
              </a:p>
              <a:p>
                <a:pPr latinLnBrk="1">
                  <a:lnSpc>
                    <a:spcPct val="150000"/>
                  </a:lnSpc>
                </a:pP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日票房平均数大于</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《流浪地球2》日票房平均数，故A正确;由图可得《满江红</a:t>
                </a: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》日票</a:t>
                </a:r>
                <a:endPar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endParaRPr>
              </a:p>
              <a:p>
                <a:pPr latinLnBrk="1">
                  <a:lnSpc>
                    <a:spcPct val="150000"/>
                  </a:lnSpc>
                </a:pP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房单日票房数据波动更大</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，《满江红》日票房方差大于《流浪地球2》</a:t>
                </a: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日票房方差，</a:t>
                </a:r>
                <a:endPar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endParaRPr>
              </a:p>
              <a:p>
                <a:pPr latinLnBrk="1">
                  <a:lnSpc>
                    <a:spcPct val="150000"/>
                  </a:lnSpc>
                </a:pP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故</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B正确；《满江红》日票房极差大于《流浪地球2》日票房极差，故C错误</a:t>
                </a: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；因为</a:t>
                </a:r>
                <a:endPar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endParaRPr>
              </a:p>
              <a:p>
                <a:pPr latinLnBrk="1">
                  <a:lnSpc>
                    <a:spcPct val="150000"/>
                  </a:lnSpc>
                </a:pP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7</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0</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25</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75</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，《满江红》日票房的下四分位数是从小到大排序第2个数</a:t>
                </a: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，因为</a:t>
                </a:r>
                <a:endPar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endParaRPr>
              </a:p>
              <a:p>
                <a:pPr latinLnBrk="1">
                  <a:lnSpc>
                    <a:spcPct val="150000"/>
                  </a:lnSpc>
                </a:pP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7</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0</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75</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5</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25</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，《流浪地球2》日票房的上四分位数是从小到大排序第6</a:t>
                </a: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个数，</a:t>
                </a:r>
                <a:endPar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endParaRPr>
              </a:p>
              <a:p>
                <a:pPr latinLnBrk="1">
                  <a:lnSpc>
                    <a:spcPct val="150000"/>
                  </a:lnSpc>
                </a:pP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满江红》日票房的下四分位数小于《流浪地球2》日票房的上四分位数，故D</a:t>
                </a: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正确.</a:t>
                </a:r>
                <a:endPar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endParaRPr>
              </a:p>
              <a:p>
                <a:pPr latinLnBrk="1">
                  <a:lnSpc>
                    <a:spcPct val="150000"/>
                  </a:lnSpc>
                </a:pP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故选</a:t>
                </a:r>
                <a14:m>
                  <m:oMath xmlns:m="http://schemas.openxmlformats.org/officeDocument/2006/math">
                    <m:r>
                      <m:rPr>
                        <m:sty m:val="p"/>
                      </m:rP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ABD</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2400" dirty="0"/>
              </a:p>
            </p:txBody>
          </p:sp>
        </mc:Choice>
        <mc:Fallback>
          <p:sp>
            <p:nvSpPr>
              <p:cNvPr id="3" name="QC_6_AS.22_1#346b5a417?vbadefaultcenterpage=1&amp;parentnodeid=db5920267&amp;vbahtmlprocessed=1&amp;bbb=1&amp;hasbroken=1"/>
              <p:cNvSpPr>
                <a:spLocks noRot="1" noChangeAspect="1" noMove="1" noResize="1" noEditPoints="1" noAdjustHandles="1" noChangeArrowheads="1" noChangeShapeType="1" noTextEdit="1"/>
              </p:cNvSpPr>
              <p:nvPr/>
            </p:nvSpPr>
            <p:spPr>
              <a:xfrm>
                <a:off x="502920" y="1684954"/>
                <a:ext cx="11183112" cy="4330510"/>
              </a:xfrm>
              <a:prstGeom prst="rect">
                <a:avLst/>
              </a:prstGeom>
              <a:blipFill rotWithShape="1">
                <a:blip r:embed="rId1"/>
                <a:stretch>
                  <a:fillRect t="-7" r="-237" b="-1347"/>
                </a:stretch>
              </a:blipFill>
            </p:spPr>
            <p:txBody>
              <a:bodyPr/>
              <a:lstStyle/>
              <a:p>
                <a:r>
                  <a:rPr lang="zh-CN" altLang="en-US">
                    <a:noFill/>
                  </a:rPr>
                  <a:t> </a:t>
                </a:r>
              </a:p>
            </p:txBody>
          </p:sp>
        </mc:Fallback>
      </mc:AlternateContent>
    </p:spTree>
  </p:cSld>
  <p:clrMapOvr>
    <a:masterClrMapping/>
  </p:clrMapOvr>
  <p:transition>
    <p:split dir="in"/>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bg/>
                                          </p:spTgt>
                                        </p:tgtEl>
                                        <p:attrNameLst>
                                          <p:attrName>style.visibility</p:attrName>
                                        </p:attrNameLst>
                                      </p:cBhvr>
                                      <p:to>
                                        <p:strVal val="visible"/>
                                      </p:to>
                                    </p:set>
                                    <p:animEffect transition="in" filter="wipe(left)">
                                      <p:cBhvr>
                                        <p:cTn id="7" dur="500"/>
                                        <p:tgtEl>
                                          <p:spTgt spid="2">
                                            <p:bg/>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
                                            <p:txEl>
                                              <p:pRg st="0" end="0"/>
                                            </p:txEl>
                                          </p:spTgt>
                                        </p:tgtEl>
                                        <p:attrNameLst>
                                          <p:attrName>style.visibility</p:attrName>
                                        </p:attrNameLst>
                                      </p:cBhvr>
                                      <p:to>
                                        <p:strVal val="visible"/>
                                      </p:to>
                                    </p:set>
                                    <p:animEffect transition="in" filter="wipe(left)">
                                      <p:cBhvr>
                                        <p:cTn id="10" dur="500"/>
                                        <p:tgtEl>
                                          <p:spTgt spid="2">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3">
                                            <p:bg/>
                                          </p:spTgt>
                                        </p:tgtEl>
                                        <p:attrNameLst>
                                          <p:attrName>style.visibility</p:attrName>
                                        </p:attrNameLst>
                                      </p:cBhvr>
                                      <p:to>
                                        <p:strVal val="visible"/>
                                      </p:to>
                                    </p:set>
                                    <p:animEffect transition="in" filter="wipe(left)">
                                      <p:cBhvr>
                                        <p:cTn id="15" dur="500"/>
                                        <p:tgtEl>
                                          <p:spTgt spid="3">
                                            <p:bg/>
                                          </p:spTgt>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3">
                                            <p:txEl>
                                              <p:pRg st="0" end="0"/>
                                            </p:txEl>
                                          </p:spTgt>
                                        </p:tgtEl>
                                        <p:attrNameLst>
                                          <p:attrName>style.visibility</p:attrName>
                                        </p:attrNameLst>
                                      </p:cBhvr>
                                      <p:to>
                                        <p:strVal val="visible"/>
                                      </p:to>
                                    </p:set>
                                    <p:animEffect transition="in" filter="wipe(left)">
                                      <p:cBhvr>
                                        <p:cTn id="18" dur="500"/>
                                        <p:tgtEl>
                                          <p:spTgt spid="3">
                                            <p:txEl>
                                              <p:pRg st="0" end="0"/>
                                            </p:txEl>
                                          </p:spTgt>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3">
                                            <p:txEl>
                                              <p:pRg st="1" end="1"/>
                                            </p:txEl>
                                          </p:spTgt>
                                        </p:tgtEl>
                                        <p:attrNameLst>
                                          <p:attrName>style.visibility</p:attrName>
                                        </p:attrNameLst>
                                      </p:cBhvr>
                                      <p:to>
                                        <p:strVal val="visible"/>
                                      </p:to>
                                    </p:set>
                                    <p:animEffect transition="in" filter="wipe(left)">
                                      <p:cBhvr>
                                        <p:cTn id="21" dur="500"/>
                                        <p:tgtEl>
                                          <p:spTgt spid="3">
                                            <p:txEl>
                                              <p:pRg st="1" end="1"/>
                                            </p:txEl>
                                          </p:spTgt>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3">
                                            <p:txEl>
                                              <p:pRg st="2" end="2"/>
                                            </p:txEl>
                                          </p:spTgt>
                                        </p:tgtEl>
                                        <p:attrNameLst>
                                          <p:attrName>style.visibility</p:attrName>
                                        </p:attrNameLst>
                                      </p:cBhvr>
                                      <p:to>
                                        <p:strVal val="visible"/>
                                      </p:to>
                                    </p:set>
                                    <p:animEffect transition="in" filter="wipe(left)">
                                      <p:cBhvr>
                                        <p:cTn id="24" dur="500"/>
                                        <p:tgtEl>
                                          <p:spTgt spid="3">
                                            <p:txEl>
                                              <p:pRg st="2" end="2"/>
                                            </p:txEl>
                                          </p:spTgt>
                                        </p:tgtEl>
                                      </p:cBhvr>
                                    </p:animEffect>
                                  </p:childTnLst>
                                </p:cTn>
                              </p:par>
                              <p:par>
                                <p:cTn id="25" presetID="22" presetClass="entr" presetSubtype="8" fill="hold" grpId="0" nodeType="with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wipe(left)">
                                      <p:cBhvr>
                                        <p:cTn id="27" dur="500"/>
                                        <p:tgtEl>
                                          <p:spTgt spid="3">
                                            <p:txEl>
                                              <p:pRg st="3" end="3"/>
                                            </p:txEl>
                                          </p:spTgt>
                                        </p:tgtEl>
                                      </p:cBhvr>
                                    </p:animEffect>
                                  </p:childTnLst>
                                </p:cTn>
                              </p:par>
                              <p:par>
                                <p:cTn id="28" presetID="22" presetClass="entr" presetSubtype="8" fill="hold" grpId="0" nodeType="withEffect">
                                  <p:stCondLst>
                                    <p:cond delay="0"/>
                                  </p:stCondLst>
                                  <p:childTnLst>
                                    <p:set>
                                      <p:cBhvr>
                                        <p:cTn id="29" dur="1" fill="hold">
                                          <p:stCondLst>
                                            <p:cond delay="0"/>
                                          </p:stCondLst>
                                        </p:cTn>
                                        <p:tgtEl>
                                          <p:spTgt spid="3">
                                            <p:txEl>
                                              <p:pRg st="4" end="4"/>
                                            </p:txEl>
                                          </p:spTgt>
                                        </p:tgtEl>
                                        <p:attrNameLst>
                                          <p:attrName>style.visibility</p:attrName>
                                        </p:attrNameLst>
                                      </p:cBhvr>
                                      <p:to>
                                        <p:strVal val="visible"/>
                                      </p:to>
                                    </p:set>
                                    <p:animEffect transition="in" filter="wipe(left)">
                                      <p:cBhvr>
                                        <p:cTn id="30" dur="500"/>
                                        <p:tgtEl>
                                          <p:spTgt spid="3">
                                            <p:txEl>
                                              <p:pRg st="4" end="4"/>
                                            </p:txEl>
                                          </p:spTgt>
                                        </p:tgtEl>
                                      </p:cBhvr>
                                    </p:animEffect>
                                  </p:childTnLst>
                                </p:cTn>
                              </p:par>
                              <p:par>
                                <p:cTn id="31" presetID="22" presetClass="entr" presetSubtype="8" fill="hold" grpId="0" nodeType="withEffect">
                                  <p:stCondLst>
                                    <p:cond delay="0"/>
                                  </p:stCondLst>
                                  <p:childTnLst>
                                    <p:set>
                                      <p:cBhvr>
                                        <p:cTn id="32" dur="1" fill="hold">
                                          <p:stCondLst>
                                            <p:cond delay="0"/>
                                          </p:stCondLst>
                                        </p:cTn>
                                        <p:tgtEl>
                                          <p:spTgt spid="3">
                                            <p:txEl>
                                              <p:pRg st="5" end="5"/>
                                            </p:txEl>
                                          </p:spTgt>
                                        </p:tgtEl>
                                        <p:attrNameLst>
                                          <p:attrName>style.visibility</p:attrName>
                                        </p:attrNameLst>
                                      </p:cBhvr>
                                      <p:to>
                                        <p:strVal val="visible"/>
                                      </p:to>
                                    </p:set>
                                    <p:animEffect transition="in" filter="wipe(left)">
                                      <p:cBhvr>
                                        <p:cTn id="33" dur="500"/>
                                        <p:tgtEl>
                                          <p:spTgt spid="3">
                                            <p:txEl>
                                              <p:pRg st="5" end="5"/>
                                            </p:txEl>
                                          </p:spTgt>
                                        </p:tgtEl>
                                      </p:cBhvr>
                                    </p:animEffect>
                                  </p:childTnLst>
                                </p:cTn>
                              </p:par>
                              <p:par>
                                <p:cTn id="34" presetID="22" presetClass="entr" presetSubtype="8" fill="hold" grpId="0" nodeType="withEffect">
                                  <p:stCondLst>
                                    <p:cond delay="0"/>
                                  </p:stCondLst>
                                  <p:childTnLst>
                                    <p:set>
                                      <p:cBhvr>
                                        <p:cTn id="35" dur="1" fill="hold">
                                          <p:stCondLst>
                                            <p:cond delay="0"/>
                                          </p:stCondLst>
                                        </p:cTn>
                                        <p:tgtEl>
                                          <p:spTgt spid="3">
                                            <p:txEl>
                                              <p:pRg st="6" end="6"/>
                                            </p:txEl>
                                          </p:spTgt>
                                        </p:tgtEl>
                                        <p:attrNameLst>
                                          <p:attrName>style.visibility</p:attrName>
                                        </p:attrNameLst>
                                      </p:cBhvr>
                                      <p:to>
                                        <p:strVal val="visible"/>
                                      </p:to>
                                    </p:set>
                                    <p:animEffect transition="in" filter="wipe(left)">
                                      <p:cBhvr>
                                        <p:cTn id="36" dur="500"/>
                                        <p:tgtEl>
                                          <p:spTgt spid="3">
                                            <p:txEl>
                                              <p:pRg st="6" end="6"/>
                                            </p:txEl>
                                          </p:spTgt>
                                        </p:tgtEl>
                                      </p:cBhvr>
                                    </p:animEffect>
                                  </p:childTnLst>
                                </p:cTn>
                              </p:par>
                              <p:par>
                                <p:cTn id="37" presetID="22" presetClass="entr" presetSubtype="8" fill="hold" grpId="0" nodeType="withEffect">
                                  <p:stCondLst>
                                    <p:cond delay="0"/>
                                  </p:stCondLst>
                                  <p:childTnLst>
                                    <p:set>
                                      <p:cBhvr>
                                        <p:cTn id="38" dur="1" fill="hold">
                                          <p:stCondLst>
                                            <p:cond delay="0"/>
                                          </p:stCondLst>
                                        </p:cTn>
                                        <p:tgtEl>
                                          <p:spTgt spid="3">
                                            <p:txEl>
                                              <p:pRg st="7" end="7"/>
                                            </p:txEl>
                                          </p:spTgt>
                                        </p:tgtEl>
                                        <p:attrNameLst>
                                          <p:attrName>style.visibility</p:attrName>
                                        </p:attrNameLst>
                                      </p:cBhvr>
                                      <p:to>
                                        <p:strVal val="visible"/>
                                      </p:to>
                                    </p:set>
                                    <p:animEffect transition="in" filter="wipe(left)">
                                      <p:cBhvr>
                                        <p:cTn id="39"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build="p"/>
      <p:bldP spid="3" grpId="0" animBg="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_5_BD#6578ea586?vbadefaultcenterpage=1&amp;parentnodeid=99d619c7a&amp;vbahtmlprocessed=1"/>
          <p:cNvSpPr/>
          <p:nvPr/>
        </p:nvSpPr>
        <p:spPr>
          <a:xfrm>
            <a:off x="502920" y="756000"/>
            <a:ext cx="11183112" cy="949960"/>
          </a:xfrm>
          <a:prstGeom prst="rect">
            <a:avLst/>
          </a:prstGeom>
          <a:noFill/>
        </p:spPr>
        <p:txBody>
          <a:bodyPr wrap="square" lIns="0" tIns="0" rIns="0" bIns="0" rtlCol="0" anchor="t"/>
          <a:lstStyle/>
          <a:p>
            <a:pPr algn="l" latinLnBrk="1">
              <a:lnSpc>
                <a:spcPct val="150000"/>
              </a:lnSpc>
            </a:pPr>
            <a:r>
              <a:rPr lang="en-US" altLang="zh-CN" sz="2600" b="1"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题组2</a:t>
            </a:r>
            <a:r>
              <a:rPr lang="en-US" altLang="zh-CN" sz="2600" b="1" i="0" dirty="0">
                <a:solidFill>
                  <a:srgbClr val="000000"/>
                </a:solidFill>
                <a:latin typeface="宋体" panose="02010600030101010101" pitchFamily="2" charset="-122"/>
                <a:ea typeface="宋体" panose="02010600030101010101" pitchFamily="2" charset="-122"/>
                <a:cs typeface="宋体" panose="02010600030101010101" pitchFamily="34" charset="-120"/>
              </a:rPr>
              <a:t> </a:t>
            </a:r>
            <a:r>
              <a:rPr lang="en-US" altLang="zh-CN" sz="2600" b="1"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走进教材</a:t>
            </a:r>
            <a:endParaRPr lang="en-US" altLang="zh-CN" sz="2600" dirty="0"/>
          </a:p>
        </p:txBody>
      </p:sp>
      <mc:AlternateContent xmlns:mc="http://schemas.openxmlformats.org/markup-compatibility/2006">
        <mc:Choice xmlns:a14="http://schemas.microsoft.com/office/drawing/2010/main" Requires="a14">
          <p:sp>
            <p:nvSpPr>
              <p:cNvPr id="3" name="QC_6_BD.23_1#39ecba62b?vbadefaultcenterpage=1&amp;parentnodeid=6578ea586&amp;vbahtmlprocessed=1&amp;bbb=1&amp;hasbroken=1"/>
              <p:cNvSpPr/>
              <p:nvPr/>
            </p:nvSpPr>
            <p:spPr>
              <a:xfrm>
                <a:off x="502920" y="1348391"/>
                <a:ext cx="11183112" cy="1034669"/>
              </a:xfrm>
              <a:prstGeom prst="rect">
                <a:avLst/>
              </a:prstGeom>
              <a:noFill/>
            </p:spPr>
            <p:txBody>
              <a:bodyPr wrap="none" lIns="0" tIns="0" rIns="0" bIns="0" rtlCol="0" anchor="t"/>
              <a:lstStyle/>
              <a:p>
                <a:pPr algn="l" latinLnBrk="1">
                  <a:lnSpc>
                    <a:spcPct val="150000"/>
                  </a:lnSpc>
                </a:pPr>
                <a:r>
                  <a:rPr lang="en-US" altLang="zh-CN" sz="2400" b="1"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3.</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（人教A版必修</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②</m:t>
                    </m:r>
                    <m:r>
                      <m:rPr>
                        <m:sty m:val="p"/>
                      </m:rP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P</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222</m:t>
                    </m:r>
                    <m:r>
                      <a:rPr lang="en-US" altLang="zh-CN" sz="2400" b="1"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r>
                      <m:rPr>
                        <m:sty m:val="p"/>
                      </m:rP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T</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2</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改编）四名同学各掷骰子5次，分别记录每次骰子出现</a:t>
                </a:r>
                <a:endPar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endParaRPr>
              </a:p>
              <a:p>
                <a:pPr latinLnBrk="1">
                  <a:lnSpc>
                    <a:spcPct val="15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的点数.根据四名同学的统计结果，可以判断出一定没有出现点数6的是(</a:t>
                </a:r>
                <a:r>
                  <a:rPr lang="en-US" altLang="zh-CN" sz="2400" b="0" i="0" dirty="0">
                    <a:solidFill>
                      <a:srgbClr val="00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1" i="0" dirty="0">
                    <a:solidFill>
                      <a:srgbClr val="00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r>
                  <a:rPr lang="en-US" altLang="zh-CN" sz="2400" b="0" i="0" dirty="0">
                    <a:solidFill>
                      <a:srgbClr val="00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2400" dirty="0"/>
              </a:p>
            </p:txBody>
          </p:sp>
        </mc:Choice>
        <mc:Fallback>
          <p:sp>
            <p:nvSpPr>
              <p:cNvPr id="3" name="QC_6_BD.23_1#39ecba62b?vbadefaultcenterpage=1&amp;parentnodeid=6578ea586&amp;vbahtmlprocessed=1&amp;bbb=1&amp;hasbroken=1"/>
              <p:cNvSpPr>
                <a:spLocks noRot="1" noChangeAspect="1" noMove="1" noResize="1" noEditPoints="1" noAdjustHandles="1" noChangeArrowheads="1" noChangeShapeType="1" noTextEdit="1"/>
              </p:cNvSpPr>
              <p:nvPr/>
            </p:nvSpPr>
            <p:spPr>
              <a:xfrm>
                <a:off x="502920" y="1348391"/>
                <a:ext cx="11183112" cy="1034669"/>
              </a:xfrm>
              <a:prstGeom prst="rect">
                <a:avLst/>
              </a:prstGeom>
              <a:blipFill rotWithShape="1">
                <a:blip r:embed="rId1"/>
                <a:stretch>
                  <a:fillRect t="-28" r="1" b="-25540"/>
                </a:stretch>
              </a:blipFill>
            </p:spPr>
            <p:txBody>
              <a:bodyPr/>
              <a:lstStyle/>
              <a:p>
                <a:r>
                  <a:rPr lang="zh-CN" altLang="en-US">
                    <a:noFill/>
                  </a:rPr>
                  <a:t> </a:t>
                </a:r>
              </a:p>
            </p:txBody>
          </p:sp>
        </mc:Fallback>
      </mc:AlternateContent>
      <p:sp>
        <p:nvSpPr>
          <p:cNvPr id="4" name="QC_6_AN.24_1#39ecba62b.bracket?vbadefaultcenterpage=1&amp;parentnodeid=6578ea586&amp;vbapositionanswer=14&amp;vbahtmlprocessed=1"/>
          <p:cNvSpPr/>
          <p:nvPr/>
        </p:nvSpPr>
        <p:spPr>
          <a:xfrm>
            <a:off x="10079990" y="2102771"/>
            <a:ext cx="441325" cy="478600"/>
          </a:xfrm>
          <a:prstGeom prst="rect">
            <a:avLst/>
          </a:prstGeom>
          <a:noFill/>
        </p:spPr>
        <p:txBody>
          <a:bodyPr wrap="none" lIns="0" tIns="0" rIns="0" bIns="0" rtlCol="0" anchor="t"/>
          <a:lstStyle/>
          <a:p>
            <a:pPr marL="0" algn="ctr" latinLnBrk="1">
              <a:lnSpc>
                <a:spcPts val="4200"/>
              </a:lnSpc>
            </a:pPr>
            <a:r>
              <a:rPr lang="en-US" altLang="zh-CN" sz="2400" b="1"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C</a:t>
            </a:r>
            <a:endParaRPr lang="en-US" altLang="zh-CN" sz="2400" dirty="0"/>
          </a:p>
        </p:txBody>
      </p:sp>
      <p:sp>
        <p:nvSpPr>
          <p:cNvPr id="5" name="QC_6_BD.25_1#39ecba62b.choices?vbadefaultcenterpage=1&amp;parentnodeid=6578ea586&amp;vbahtmlprocessed=1"/>
          <p:cNvSpPr/>
          <p:nvPr/>
        </p:nvSpPr>
        <p:spPr>
          <a:xfrm>
            <a:off x="502920" y="2912079"/>
            <a:ext cx="11183112" cy="1034669"/>
          </a:xfrm>
          <a:prstGeom prst="rect">
            <a:avLst/>
          </a:prstGeom>
          <a:noFill/>
        </p:spPr>
        <p:txBody>
          <a:bodyPr wrap="square" lIns="0" tIns="0" rIns="0" bIns="0" rtlCol="0" anchor="t"/>
          <a:lstStyle/>
          <a:p>
            <a:pPr latinLnBrk="1">
              <a:lnSpc>
                <a:spcPct val="150000"/>
              </a:lnSpc>
              <a:tabLst>
                <a:tab pos="5699125" algn="l"/>
              </a:tabLst>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A.平均数为3，</a:t>
            </a: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中位数为2</a:t>
            </a:r>
            <a:r>
              <a:rPr lang="en-US" altLang="zh-CN" sz="2400" b="0" i="0" spc="-10300">
                <a:solidFill>
                  <a:srgbClr val="00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B</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.中位数为3，众数为2</a:t>
            </a:r>
            <a:endParaRPr lang="en-US" altLang="zh-CN" sz="2400" dirty="0"/>
          </a:p>
          <a:p>
            <a:pPr latinLnBrk="1">
              <a:lnSpc>
                <a:spcPct val="150000"/>
              </a:lnSpc>
              <a:tabLst>
                <a:tab pos="5699125" algn="l"/>
              </a:tabLst>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C.平均数为2，</a:t>
            </a: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方差为2.4</a:t>
            </a:r>
            <a:r>
              <a:rPr lang="en-US" altLang="zh-CN" sz="2400" b="0" i="0" spc="-10300">
                <a:solidFill>
                  <a:srgbClr val="00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D</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.中位数为3，方差为2.8</a:t>
            </a:r>
            <a:endParaRPr lang="en-US" altLang="zh-CN" sz="2400" dirty="0"/>
          </a:p>
        </p:txBody>
      </p:sp>
    </p:spTree>
  </p:cSld>
  <p:clrMapOvr>
    <a:masterClrMapping/>
  </p:clrMapOvr>
  <p:transition>
    <p:split dir="in"/>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wipe(left)">
                                      <p:cBhvr>
                                        <p:cTn id="7"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QC_6_AS.26_1#39ecba62b?vbadefaultcenterpage=1&amp;parentnodeid=6578ea586&amp;vbahtmlprocessed=1&amp;bbb=1&amp;hasbroken=1"/>
              <p:cNvSpPr/>
              <p:nvPr/>
            </p:nvSpPr>
            <p:spPr>
              <a:xfrm>
                <a:off x="502920" y="1452513"/>
                <a:ext cx="11183112" cy="4240975"/>
              </a:xfrm>
              <a:prstGeom prst="rect">
                <a:avLst/>
              </a:prstGeom>
              <a:noFill/>
            </p:spPr>
            <p:txBody>
              <a:bodyPr wrap="none" lIns="0" tIns="0" rIns="0" bIns="0" rtlCol="0" anchor="t"/>
              <a:lstStyle/>
              <a:p>
                <a:pPr algn="l" latinLnBrk="1">
                  <a:lnSpc>
                    <a:spcPct val="150000"/>
                  </a:lnSpc>
                </a:pPr>
                <a:r>
                  <a:rPr lang="en-US" altLang="zh-CN" sz="2400" b="1"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解析</a:t>
                </a:r>
                <a:r>
                  <a:rPr lang="en-US" altLang="zh-CN" sz="2400" b="1" i="0" dirty="0">
                    <a:solidFill>
                      <a:srgbClr val="FF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对于A，当骰子出现结果为1，1，2，5，6时，满足平均数为3，中位数为</a:t>
                </a: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2，</a:t>
                </a:r>
                <a:endPar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endParaRPr>
              </a:p>
              <a:p>
                <a:pPr latinLnBrk="1">
                  <a:lnSpc>
                    <a:spcPct val="150000"/>
                  </a:lnSpc>
                </a:pP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出现了</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6点，A错误；对于B，当骰子出现结果为2，2，3，4，6时，满足中位数为</a:t>
                </a: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3，</a:t>
                </a:r>
                <a:endPar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endParaRPr>
              </a:p>
              <a:p>
                <a:pPr latinLnBrk="1">
                  <a:lnSpc>
                    <a:spcPct val="150000"/>
                  </a:lnSpc>
                </a:pP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众数为</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2，出现了6点，B错误；对于C，若平均数为2，且出现了6点</a:t>
                </a: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，则方差</a:t>
                </a:r>
                <a:endPar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endParaRPr>
              </a:p>
              <a:p>
                <a:pPr latinLnBrk="1">
                  <a:lnSpc>
                    <a:spcPct val="150000"/>
                  </a:lnSpc>
                </a:pPr>
                <a14:m>
                  <m:oMath xmlns:m="http://schemas.openxmlformats.org/officeDocument/2006/math">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𝑠</m:t>
                        </m:r>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&gt;</m:t>
                    </m:r>
                    <m:f>
                      <m:f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fPr>
                      <m:num>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num>
                      <m:den>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5</m:t>
                        </m:r>
                      </m:den>
                    </m:f>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6</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e>
                        </m:d>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3</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&gt;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4</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，所以一定不会出现6点，C正确；对于D</a:t>
                </a: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，当骰子出现结</a:t>
                </a:r>
                <a:endPar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endParaRPr>
              </a:p>
              <a:p>
                <a:pPr latinLnBrk="1">
                  <a:lnSpc>
                    <a:spcPct val="150000"/>
                  </a:lnSpc>
                </a:pP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果为</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1，2，3，3，6时，平均数为3</a:t>
                </a: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，所以方差为</a:t>
                </a:r>
                <a:endPar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endParaRPr>
              </a:p>
              <a:p>
                <a:pPr latinLnBrk="1">
                  <a:lnSpc>
                    <a:spcPct val="150000"/>
                  </a:lnSpc>
                </a:pPr>
                <a14:m>
                  <m:oMath xmlns:m="http://schemas.openxmlformats.org/officeDocument/2006/math">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𝑠</m:t>
                        </m:r>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f>
                      <m:f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fPr>
                      <m:num>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num>
                      <m:den>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5</m:t>
                        </m:r>
                      </m:den>
                    </m:f>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3</m:t>
                            </m:r>
                          </m:e>
                        </m:d>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3</m:t>
                            </m:r>
                          </m:e>
                        </m:d>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3</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3</m:t>
                            </m:r>
                          </m:e>
                        </m:d>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3</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3</m:t>
                            </m:r>
                          </m:e>
                        </m:d>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6</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3</m:t>
                            </m:r>
                          </m:e>
                        </m:d>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8</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，出现了6点</a:t>
                </a: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，D</a:t>
                </a:r>
                <a:endPar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endParaRPr>
              </a:p>
              <a:p>
                <a:pPr latinLnBrk="1">
                  <a:lnSpc>
                    <a:spcPct val="150000"/>
                  </a:lnSpc>
                </a:pP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错误</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.故选C.</a:t>
                </a:r>
                <a:endParaRPr lang="en-US" altLang="zh-CN" sz="2400" dirty="0"/>
              </a:p>
            </p:txBody>
          </p:sp>
        </mc:Choice>
        <mc:Fallback>
          <p:sp>
            <p:nvSpPr>
              <p:cNvPr id="2" name="QC_6_AS.26_1#39ecba62b?vbadefaultcenterpage=1&amp;parentnodeid=6578ea586&amp;vbahtmlprocessed=1&amp;bbb=1&amp;hasbroken=1"/>
              <p:cNvSpPr>
                <a:spLocks noRot="1" noChangeAspect="1" noMove="1" noResize="1" noEditPoints="1" noAdjustHandles="1" noChangeArrowheads="1" noChangeShapeType="1" noTextEdit="1"/>
              </p:cNvSpPr>
              <p:nvPr/>
            </p:nvSpPr>
            <p:spPr>
              <a:xfrm>
                <a:off x="502920" y="1452513"/>
                <a:ext cx="11183112" cy="4240975"/>
              </a:xfrm>
              <a:prstGeom prst="rect">
                <a:avLst/>
              </a:prstGeom>
              <a:blipFill rotWithShape="1">
                <a:blip r:embed="rId1"/>
                <a:stretch>
                  <a:fillRect t="-6" r="-1299" b="-1660"/>
                </a:stretch>
              </a:blipFill>
            </p:spPr>
            <p:txBody>
              <a:bodyPr/>
              <a:lstStyle/>
              <a:p>
                <a:r>
                  <a:rPr lang="zh-CN" altLang="en-US">
                    <a:noFill/>
                  </a:rPr>
                  <a:t> </a:t>
                </a:r>
              </a:p>
            </p:txBody>
          </p:sp>
        </mc:Fallback>
      </mc:AlternateContent>
    </p:spTree>
  </p:cSld>
  <p:clrMapOvr>
    <a:masterClrMapping/>
  </p:clrMapOvr>
  <p:transition>
    <p:split dir="in"/>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bg/>
                                          </p:spTgt>
                                        </p:tgtEl>
                                        <p:attrNameLst>
                                          <p:attrName>style.visibility</p:attrName>
                                        </p:attrNameLst>
                                      </p:cBhvr>
                                      <p:to>
                                        <p:strVal val="visible"/>
                                      </p:to>
                                    </p:set>
                                    <p:animEffect transition="in" filter="wipe(left)">
                                      <p:cBhvr>
                                        <p:cTn id="7" dur="500"/>
                                        <p:tgtEl>
                                          <p:spTgt spid="2">
                                            <p:bg/>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
                                            <p:txEl>
                                              <p:pRg st="0" end="0"/>
                                            </p:txEl>
                                          </p:spTgt>
                                        </p:tgtEl>
                                        <p:attrNameLst>
                                          <p:attrName>style.visibility</p:attrName>
                                        </p:attrNameLst>
                                      </p:cBhvr>
                                      <p:to>
                                        <p:strVal val="visible"/>
                                      </p:to>
                                    </p:set>
                                    <p:animEffect transition="in" filter="wipe(left)">
                                      <p:cBhvr>
                                        <p:cTn id="10" dur="500"/>
                                        <p:tgtEl>
                                          <p:spTgt spid="2">
                                            <p:txEl>
                                              <p:pRg st="0" end="0"/>
                                            </p:txEl>
                                          </p:spTgt>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animEffect transition="in" filter="wipe(left)">
                                      <p:cBhvr>
                                        <p:cTn id="13" dur="500"/>
                                        <p:tgtEl>
                                          <p:spTgt spid="2">
                                            <p:txEl>
                                              <p:pRg st="1" end="1"/>
                                            </p:txEl>
                                          </p:spTgt>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2">
                                            <p:txEl>
                                              <p:pRg st="2" end="2"/>
                                            </p:txEl>
                                          </p:spTgt>
                                        </p:tgtEl>
                                        <p:attrNameLst>
                                          <p:attrName>style.visibility</p:attrName>
                                        </p:attrNameLst>
                                      </p:cBhvr>
                                      <p:to>
                                        <p:strVal val="visible"/>
                                      </p:to>
                                    </p:set>
                                    <p:animEffect transition="in" filter="wipe(left)">
                                      <p:cBhvr>
                                        <p:cTn id="16" dur="500"/>
                                        <p:tgtEl>
                                          <p:spTgt spid="2">
                                            <p:txEl>
                                              <p:pRg st="2" end="2"/>
                                            </p:txEl>
                                          </p:spTgt>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animEffect transition="in" filter="wipe(left)">
                                      <p:cBhvr>
                                        <p:cTn id="19" dur="500"/>
                                        <p:tgtEl>
                                          <p:spTgt spid="2">
                                            <p:txEl>
                                              <p:pRg st="3" end="3"/>
                                            </p:txEl>
                                          </p:spTgt>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2">
                                            <p:txEl>
                                              <p:pRg st="4" end="4"/>
                                            </p:txEl>
                                          </p:spTgt>
                                        </p:tgtEl>
                                        <p:attrNameLst>
                                          <p:attrName>style.visibility</p:attrName>
                                        </p:attrNameLst>
                                      </p:cBhvr>
                                      <p:to>
                                        <p:strVal val="visible"/>
                                      </p:to>
                                    </p:set>
                                    <p:animEffect transition="in" filter="wipe(left)">
                                      <p:cBhvr>
                                        <p:cTn id="22" dur="500"/>
                                        <p:tgtEl>
                                          <p:spTgt spid="2">
                                            <p:txEl>
                                              <p:pRg st="4" end="4"/>
                                            </p:txEl>
                                          </p:spTgt>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2">
                                            <p:txEl>
                                              <p:pRg st="5" end="5"/>
                                            </p:txEl>
                                          </p:spTgt>
                                        </p:tgtEl>
                                        <p:attrNameLst>
                                          <p:attrName>style.visibility</p:attrName>
                                        </p:attrNameLst>
                                      </p:cBhvr>
                                      <p:to>
                                        <p:strVal val="visible"/>
                                      </p:to>
                                    </p:set>
                                    <p:animEffect transition="in" filter="wipe(left)">
                                      <p:cBhvr>
                                        <p:cTn id="25" dur="500"/>
                                        <p:tgtEl>
                                          <p:spTgt spid="2">
                                            <p:txEl>
                                              <p:pRg st="5" end="5"/>
                                            </p:txEl>
                                          </p:spTgt>
                                        </p:tgtEl>
                                      </p:cBhvr>
                                    </p:animEffect>
                                  </p:childTnLst>
                                </p:cTn>
                              </p:par>
                              <p:par>
                                <p:cTn id="26" presetID="22" presetClass="entr" presetSubtype="8" fill="hold" grpId="0" nodeType="withEffect">
                                  <p:stCondLst>
                                    <p:cond delay="0"/>
                                  </p:stCondLst>
                                  <p:childTnLst>
                                    <p:set>
                                      <p:cBhvr>
                                        <p:cTn id="27" dur="1" fill="hold">
                                          <p:stCondLst>
                                            <p:cond delay="0"/>
                                          </p:stCondLst>
                                        </p:cTn>
                                        <p:tgtEl>
                                          <p:spTgt spid="2">
                                            <p:txEl>
                                              <p:pRg st="6" end="6"/>
                                            </p:txEl>
                                          </p:spTgt>
                                        </p:tgtEl>
                                        <p:attrNameLst>
                                          <p:attrName>style.visibility</p:attrName>
                                        </p:attrNameLst>
                                      </p:cBhvr>
                                      <p:to>
                                        <p:strVal val="visible"/>
                                      </p:to>
                                    </p:set>
                                    <p:animEffect transition="in" filter="wipe(left)">
                                      <p:cBhvr>
                                        <p:cTn id="28" dur="500"/>
                                        <p:tgtEl>
                                          <p:spTgt spid="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QB_6_BD.27_1#5b52feba2?vbadefaultcenterpage=1&amp;parentnodeid=6578ea586&amp;vbahtmlprocessed=1&amp;bbb=1&amp;hasbroken=1"/>
              <p:cNvSpPr/>
              <p:nvPr/>
            </p:nvSpPr>
            <p:spPr>
              <a:xfrm>
                <a:off x="502920" y="2232705"/>
                <a:ext cx="11183112" cy="2680589"/>
              </a:xfrm>
              <a:prstGeom prst="rect">
                <a:avLst/>
              </a:prstGeom>
              <a:noFill/>
            </p:spPr>
            <p:txBody>
              <a:bodyPr wrap="none" lIns="0" tIns="0" rIns="0" bIns="0" rtlCol="0" anchor="t"/>
              <a:lstStyle/>
              <a:p>
                <a:pPr algn="l" latinLnBrk="1">
                  <a:lnSpc>
                    <a:spcPct val="150000"/>
                  </a:lnSpc>
                </a:pPr>
                <a:r>
                  <a:rPr lang="en-US" altLang="zh-CN" sz="2400" b="1"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4.</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（双空题）（人教A版必修②P212 </a:t>
                </a:r>
                <a:r>
                  <a:rPr lang="en-US" altLang="zh-CN" sz="2400" b="1"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例6改编）某学校在对高一年级学生的肺活量进</a:t>
                </a:r>
                <a:endPar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endParaRPr>
              </a:p>
              <a:p>
                <a:pPr latinLnBrk="1">
                  <a:lnSpc>
                    <a:spcPct val="150000"/>
                  </a:lnSpc>
                </a:pPr>
                <a:r>
                  <a:rPr lang="en-US" altLang="zh-CN" sz="2400" b="0" i="0" dirty="0" err="1">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行调查时，采用比例分配的分层随机抽样的方法抽取样本.如果不知道样本数据，只</a:t>
                </a:r>
                <a:endPar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endParaRPr>
              </a:p>
              <a:p>
                <a:pPr latinLnBrk="1">
                  <a:lnSpc>
                    <a:spcPct val="15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知道抽取了男生20人，他们肺活量的平均数为</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3000</m:t>
                    </m:r>
                    <m:r>
                      <m:rPr>
                        <m:nor/>
                      </m:rP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m:t> </m:t>
                    </m:r>
                    <m:r>
                      <m:rPr>
                        <m:sty m:val="p"/>
                      </m:rP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mL</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，方差为10；抽取了女生30</a:t>
                </a:r>
                <a:endPar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endParaRPr>
              </a:p>
              <a:p>
                <a:pPr latinLnBrk="1">
                  <a:lnSpc>
                    <a:spcPct val="150000"/>
                  </a:lnSpc>
                </a:pPr>
                <a:r>
                  <a:rPr lang="en-US" altLang="zh-CN" sz="2400" b="0" i="0" dirty="0" err="1">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人，她们肺活量的平均数为</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2500</m:t>
                    </m:r>
                    <m:r>
                      <m:rPr>
                        <m:nor/>
                      </m:rP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m:t> </m:t>
                    </m:r>
                    <m:r>
                      <m:rPr>
                        <m:sty m:val="p"/>
                      </m:rP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mL</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，方差为20.由此可得抽取的高一年级学生肺活</a:t>
                </a:r>
                <a:endPar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endParaRPr>
              </a:p>
              <a:p>
                <a:pPr latinLnBrk="1">
                  <a:lnSpc>
                    <a:spcPct val="150000"/>
                  </a:lnSpc>
                </a:pPr>
                <a:r>
                  <a:rPr lang="en-US" altLang="zh-CN" sz="2400" b="0" i="0" dirty="0" err="1">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量的平均数为</a:t>
                </a:r>
                <a:r>
                  <a:rPr lang="en-US" altLang="zh-CN" sz="2400" i="0" dirty="0">
                    <a:solidFill>
                      <a:srgbClr val="000000"/>
                    </a:solidFill>
                    <a:latin typeface="宋体" panose="02010600030101010101" pitchFamily="2" charset="-122"/>
                    <a:ea typeface="宋体" panose="02010600030101010101" pitchFamily="2" charset="-122"/>
                    <a:cs typeface="宋体" panose="02010600030101010101" pitchFamily="34" charset="-120"/>
                  </a:rPr>
                  <a:t>______</a:t>
                </a:r>
                <a14:m>
                  <m:oMath xmlns:m="http://schemas.openxmlformats.org/officeDocument/2006/math">
                    <m:r>
                      <m:rPr>
                        <m:sty m:val="p"/>
                      </m:rP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mL</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r>
                  <a:rPr lang="en-US" altLang="zh-CN" sz="2400" b="0" i="0" dirty="0" err="1">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方差为</a:t>
                </a:r>
                <a:r>
                  <a:rPr lang="en-US" altLang="zh-CN" sz="2400" i="0" dirty="0">
                    <a:solidFill>
                      <a:srgbClr val="000000"/>
                    </a:solidFill>
                    <a:latin typeface="宋体" panose="02010600030101010101" pitchFamily="2" charset="-122"/>
                    <a:ea typeface="宋体" panose="02010600030101010101" pitchFamily="2" charset="-122"/>
                    <a:cs typeface="宋体" panose="02010600030101010101" pitchFamily="34" charset="-120"/>
                  </a:rPr>
                  <a:t>_______</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2400" dirty="0"/>
              </a:p>
            </p:txBody>
          </p:sp>
        </mc:Choice>
        <mc:Fallback>
          <p:sp>
            <p:nvSpPr>
              <p:cNvPr id="2" name="QB_6_BD.27_1#5b52feba2?vbadefaultcenterpage=1&amp;parentnodeid=6578ea586&amp;vbahtmlprocessed=1&amp;bbb=1&amp;hasbroken=1"/>
              <p:cNvSpPr>
                <a:spLocks noRot="1" noChangeAspect="1" noMove="1" noResize="1" noEditPoints="1" noAdjustHandles="1" noChangeArrowheads="1" noChangeShapeType="1" noTextEdit="1"/>
              </p:cNvSpPr>
              <p:nvPr/>
            </p:nvSpPr>
            <p:spPr>
              <a:xfrm>
                <a:off x="502920" y="2232705"/>
                <a:ext cx="11183112" cy="2680589"/>
              </a:xfrm>
              <a:prstGeom prst="rect">
                <a:avLst/>
              </a:prstGeom>
              <a:blipFill rotWithShape="1">
                <a:blip r:embed="rId1"/>
                <a:stretch>
                  <a:fillRect t="-2" r="-1225" b="-2334"/>
                </a:stretch>
              </a:blipFill>
            </p:spPr>
            <p:txBody>
              <a:bodyPr/>
              <a:lstStyle/>
              <a:p>
                <a:r>
                  <a:rPr lang="zh-CN" altLang="en-US">
                    <a:noFill/>
                  </a:rPr>
                  <a:t> </a:t>
                </a:r>
              </a:p>
            </p:txBody>
          </p:sp>
        </mc:Fallback>
      </mc:AlternateContent>
      <p:sp>
        <p:nvSpPr>
          <p:cNvPr id="3" name="QB_6_AN.28_1#5b52feba2.blank?vbadefaultcenterpage=1&amp;parentnodeid=6578ea586&amp;vbapositionanswer=15&amp;vbahtmlprocessed=1"/>
          <p:cNvSpPr/>
          <p:nvPr/>
        </p:nvSpPr>
        <p:spPr>
          <a:xfrm>
            <a:off x="2382520" y="4389165"/>
            <a:ext cx="830263" cy="478600"/>
          </a:xfrm>
          <a:prstGeom prst="rect">
            <a:avLst/>
          </a:prstGeom>
          <a:noFill/>
        </p:spPr>
        <p:txBody>
          <a:bodyPr wrap="none" lIns="0" tIns="0" rIns="0" bIns="0" rtlCol="0" anchor="t"/>
          <a:lstStyle/>
          <a:p>
            <a:pPr marL="0" algn="ctr" latinLnBrk="1">
              <a:lnSpc>
                <a:spcPts val="4200"/>
              </a:lnSpc>
            </a:pP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2700</a:t>
            </a:r>
            <a:endParaRPr lang="en-US" altLang="zh-CN" sz="2400" dirty="0"/>
          </a:p>
        </p:txBody>
      </p:sp>
      <p:sp>
        <p:nvSpPr>
          <p:cNvPr id="4" name="QB_6_AN.29_1#5b52feba2.blank?vbadefaultcenterpage=1&amp;parentnodeid=6578ea586&amp;vbapositionanswer=16&amp;vbahtmlprocessed=1"/>
          <p:cNvSpPr/>
          <p:nvPr/>
        </p:nvSpPr>
        <p:spPr>
          <a:xfrm>
            <a:off x="4933633" y="4389165"/>
            <a:ext cx="982663" cy="478600"/>
          </a:xfrm>
          <a:prstGeom prst="rect">
            <a:avLst/>
          </a:prstGeom>
          <a:noFill/>
        </p:spPr>
        <p:txBody>
          <a:bodyPr wrap="none" lIns="0" tIns="0" rIns="0" bIns="0" rtlCol="0" anchor="t"/>
          <a:lstStyle/>
          <a:p>
            <a:pPr marL="0" algn="ctr" latinLnBrk="1">
              <a:lnSpc>
                <a:spcPts val="4200"/>
              </a:lnSpc>
            </a:pP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60016</a:t>
            </a:r>
            <a:endParaRPr lang="en-US" altLang="zh-CN" sz="2400" dirty="0"/>
          </a:p>
        </p:txBody>
      </p:sp>
    </p:spTree>
  </p:cSld>
  <p:clrMapOvr>
    <a:masterClrMapping/>
  </p:clrMapOvr>
  <p:transition>
    <p:split dir="in"/>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animEffect transition="in" filter="wipe(left)">
                                      <p:cBhvr>
                                        <p:cTn id="7" dur="500"/>
                                        <p:tgtEl>
                                          <p:spTgt spid="3">
                                            <p:bg/>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wipe(left)">
                                      <p:cBhvr>
                                        <p:cTn id="10" dur="5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4">
                                            <p:bg/>
                                          </p:spTgt>
                                        </p:tgtEl>
                                        <p:attrNameLst>
                                          <p:attrName>style.visibility</p:attrName>
                                        </p:attrNameLst>
                                      </p:cBhvr>
                                      <p:to>
                                        <p:strVal val="visible"/>
                                      </p:to>
                                    </p:set>
                                    <p:animEffect transition="in" filter="wipe(left)">
                                      <p:cBhvr>
                                        <p:cTn id="15" dur="500"/>
                                        <p:tgtEl>
                                          <p:spTgt spid="4">
                                            <p:bg/>
                                          </p:spTgt>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4">
                                            <p:txEl>
                                              <p:pRg st="0" end="0"/>
                                            </p:txEl>
                                          </p:spTgt>
                                        </p:tgtEl>
                                        <p:attrNameLst>
                                          <p:attrName>style.visibility</p:attrName>
                                        </p:attrNameLst>
                                      </p:cBhvr>
                                      <p:to>
                                        <p:strVal val="visible"/>
                                      </p:to>
                                    </p:set>
                                    <p:animEffect transition="in" filter="wipe(left)">
                                      <p:cBhvr>
                                        <p:cTn id="18"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build="p"/>
      <p:bldP spid="4" grpId="0" animBg="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QB_6_AS.30_1#5b52feba2?vbadefaultcenterpage=1&amp;parentnodeid=6578ea586&amp;vbahtmlprocessed=1&amp;bbb=1&amp;hasbroken=1"/>
              <p:cNvSpPr/>
              <p:nvPr/>
            </p:nvSpPr>
            <p:spPr>
              <a:xfrm>
                <a:off x="502920" y="1698480"/>
                <a:ext cx="11183112" cy="3749040"/>
              </a:xfrm>
              <a:prstGeom prst="rect">
                <a:avLst/>
              </a:prstGeom>
              <a:noFill/>
            </p:spPr>
            <p:txBody>
              <a:bodyPr wrap="none" lIns="0" tIns="0" rIns="0" bIns="0" rtlCol="0" anchor="t"/>
              <a:lstStyle/>
              <a:p>
                <a:pPr algn="l" latinLnBrk="1">
                  <a:lnSpc>
                    <a:spcPct val="150000"/>
                  </a:lnSpc>
                </a:pPr>
                <a:r>
                  <a:rPr lang="en-US" altLang="zh-CN" sz="2400" b="1"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解析</a:t>
                </a:r>
                <a:r>
                  <a:rPr lang="en-US" altLang="zh-CN" sz="2400" b="1" i="0" dirty="0">
                    <a:solidFill>
                      <a:srgbClr val="FF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把抽取的男生肺活量数据的平均数记为</a:t>
                </a:r>
                <a14:m>
                  <m:oMath xmlns:m="http://schemas.openxmlformats.org/officeDocument/2006/math">
                    <m:bar>
                      <m:barPr>
                        <m:pos m:val="top"/>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bar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e>
                    </m:ba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,方差记为</a:t>
                </a:r>
                <a14:m>
                  <m:oMath xmlns:m="http://schemas.openxmlformats.org/officeDocument/2006/math">
                    <m:sSubSup>
                      <m:sSub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Sup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𝑠</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sub>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bSup>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,女生肺活量数据的平均数</a:t>
                </a:r>
                <a:endPar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endParaRPr>
              </a:p>
              <a:p>
                <a:pPr latinLnBrk="1">
                  <a:lnSpc>
                    <a:spcPct val="150000"/>
                  </a:lnSpc>
                </a:pP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记为</a:t>
                </a:r>
                <a14:m>
                  <m:oMath xmlns:m="http://schemas.openxmlformats.org/officeDocument/2006/math">
                    <m:bar>
                      <m:barPr>
                        <m:pos m:val="top"/>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bar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𝑦</m:t>
                        </m:r>
                      </m:e>
                    </m:ba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,方差记为</a:t>
                </a:r>
                <a14:m>
                  <m:oMath xmlns:m="http://schemas.openxmlformats.org/officeDocument/2006/math">
                    <m:sSubSup>
                      <m:sSub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Sup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𝑠</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𝑦</m:t>
                        </m:r>
                      </m:sub>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bSup>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；把总样本数据的平均数记为</a:t>
                </a:r>
                <a14:m>
                  <m:oMath xmlns:m="http://schemas.openxmlformats.org/officeDocument/2006/math">
                    <m:bar>
                      <m:barPr>
                        <m:pos m:val="top"/>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bar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𝑧</m:t>
                        </m:r>
                      </m:e>
                    </m:ba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,方差记为</a:t>
                </a:r>
                <a14:m>
                  <m:oMath xmlns:m="http://schemas.openxmlformats.org/officeDocument/2006/math">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𝑠</m:t>
                        </m:r>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.由</a:t>
                </a:r>
                <a14:m>
                  <m:oMath xmlns:m="http://schemas.openxmlformats.org/officeDocument/2006/math">
                    <m:bar>
                      <m:barPr>
                        <m:pos m:val="top"/>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bar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e>
                    </m:ba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3000</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14:m>
                  <m:oMath xmlns:m="http://schemas.openxmlformats.org/officeDocument/2006/math">
                    <m:bar>
                      <m:barPr>
                        <m:pos m:val="top"/>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bar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𝑦</m:t>
                        </m:r>
                      </m:e>
                    </m:ba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2500</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endParaRPr>
              </a:p>
              <a:p>
                <a:pPr latinLnBrk="1">
                  <a:lnSpc>
                    <a:spcPct val="150000"/>
                  </a:lnSpc>
                </a:pP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根据比例分配的分层随机抽样中总样本平均数与各层样本平均数的关系，可得总样</a:t>
                </a:r>
                <a:endPar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endParaRPr>
              </a:p>
              <a:p>
                <a:pPr latinLnBrk="1">
                  <a:lnSpc>
                    <a:spcPct val="150000"/>
                  </a:lnSpc>
                </a:pP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本数据的平均数</a:t>
                </a:r>
                <a14:m>
                  <m:oMath xmlns:m="http://schemas.openxmlformats.org/officeDocument/2006/math">
                    <m:bar>
                      <m:barPr>
                        <m:pos m:val="top"/>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bar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𝑧</m:t>
                        </m:r>
                      </m:e>
                    </m:ba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f>
                      <m:f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fPr>
                      <m:num>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20</m:t>
                        </m:r>
                      </m:num>
                      <m:den>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20</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30</m:t>
                        </m:r>
                      </m:den>
                    </m:f>
                    <m:bar>
                      <m:barPr>
                        <m:pos m:val="top"/>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bar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e>
                    </m:ba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f>
                      <m:f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fPr>
                      <m:num>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30</m:t>
                        </m:r>
                      </m:num>
                      <m:den>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20</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30</m:t>
                        </m:r>
                      </m:den>
                    </m:f>
                    <m:bar>
                      <m:barPr>
                        <m:pos m:val="top"/>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bar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𝑦</m:t>
                        </m:r>
                      </m:e>
                    </m:ba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f>
                      <m:f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fPr>
                      <m:num>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num>
                      <m:den>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5</m:t>
                        </m:r>
                      </m:den>
                    </m:f>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3000</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f>
                      <m:f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fPr>
                      <m:num>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3</m:t>
                        </m:r>
                      </m:num>
                      <m:den>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5</m:t>
                        </m:r>
                      </m:den>
                    </m:f>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2500</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2700</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，则</a:t>
                </a:r>
                <a:endPar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endParaRPr>
              </a:p>
              <a:p>
                <a:pPr latinLnBrk="1">
                  <a:lnSpc>
                    <a:spcPct val="150000"/>
                  </a:lnSpc>
                </a:pPr>
                <a14:m>
                  <m:oMath xmlns:m="http://schemas.openxmlformats.org/officeDocument/2006/math">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𝑠</m:t>
                        </m:r>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f>
                      <m:f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fPr>
                      <m:num>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20</m:t>
                        </m:r>
                      </m:num>
                      <m:den>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50</m:t>
                        </m:r>
                      </m:den>
                    </m:f>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sSubSup>
                      <m:sSub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Sup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𝑠</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sub>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b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bar>
                              <m:barPr>
                                <m:pos m:val="top"/>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bar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e>
                            </m:ba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bar>
                              <m:barPr>
                                <m:pos m:val="top"/>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bar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𝑧</m:t>
                                </m:r>
                              </m:e>
                            </m:bar>
                          </m:e>
                        </m:d>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f>
                      <m:f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fPr>
                      <m:num>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30</m:t>
                        </m:r>
                      </m:num>
                      <m:den>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50</m:t>
                        </m:r>
                      </m:den>
                    </m:f>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sSubSup>
                      <m:sSub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Sup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𝑠</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𝑦</m:t>
                        </m:r>
                      </m:sub>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b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bar>
                              <m:barPr>
                                <m:pos m:val="top"/>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bar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𝑦</m:t>
                                </m:r>
                              </m:e>
                            </m:ba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bar>
                              <m:barPr>
                                <m:pos m:val="top"/>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bar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𝑧</m:t>
                                </m:r>
                              </m:e>
                            </m:bar>
                          </m:e>
                        </m:d>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60016</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.由此可得抽取的高一年级学</a:t>
                </a:r>
                <a:endPar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endParaRPr>
              </a:p>
              <a:p>
                <a:pPr latinLnBrk="1">
                  <a:lnSpc>
                    <a:spcPct val="150000"/>
                  </a:lnSpc>
                </a:pP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生肺活量的平均数为</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2700</m:t>
                    </m:r>
                    <m:r>
                      <m:rPr>
                        <m:nor/>
                      </m:rP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m:t> </m:t>
                    </m:r>
                    <m:r>
                      <m:rPr>
                        <m:sty m:val="p"/>
                      </m:rP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mL</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,方差为60016.</a:t>
                </a:r>
                <a:endParaRPr lang="en-US" altLang="zh-CN" sz="2400" dirty="0"/>
              </a:p>
            </p:txBody>
          </p:sp>
        </mc:Choice>
        <mc:Fallback>
          <p:sp>
            <p:nvSpPr>
              <p:cNvPr id="2" name="QB_6_AS.30_1#5b52feba2?vbadefaultcenterpage=1&amp;parentnodeid=6578ea586&amp;vbahtmlprocessed=1&amp;bbb=1&amp;hasbroken=1"/>
              <p:cNvSpPr>
                <a:spLocks noRot="1" noChangeAspect="1" noMove="1" noResize="1" noEditPoints="1" noAdjustHandles="1" noChangeArrowheads="1" noChangeShapeType="1" noTextEdit="1"/>
              </p:cNvSpPr>
              <p:nvPr/>
            </p:nvSpPr>
            <p:spPr>
              <a:xfrm>
                <a:off x="502920" y="1698480"/>
                <a:ext cx="11183112" cy="3749040"/>
              </a:xfrm>
              <a:prstGeom prst="rect">
                <a:avLst/>
              </a:prstGeom>
              <a:blipFill rotWithShape="1">
                <a:blip r:embed="rId1"/>
                <a:stretch>
                  <a:fillRect t="-13" r="-203" b="-3561"/>
                </a:stretch>
              </a:blipFill>
            </p:spPr>
            <p:txBody>
              <a:bodyPr/>
              <a:lstStyle/>
              <a:p>
                <a:r>
                  <a:rPr lang="zh-CN" altLang="en-US">
                    <a:noFill/>
                  </a:rPr>
                  <a:t> </a:t>
                </a:r>
              </a:p>
            </p:txBody>
          </p:sp>
        </mc:Fallback>
      </mc:AlternateContent>
    </p:spTree>
  </p:cSld>
  <p:clrMapOvr>
    <a:masterClrMapping/>
  </p:clrMapOvr>
  <p:transition>
    <p:split dir="in"/>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bg/>
                                          </p:spTgt>
                                        </p:tgtEl>
                                        <p:attrNameLst>
                                          <p:attrName>style.visibility</p:attrName>
                                        </p:attrNameLst>
                                      </p:cBhvr>
                                      <p:to>
                                        <p:strVal val="visible"/>
                                      </p:to>
                                    </p:set>
                                    <p:animEffect transition="in" filter="wipe(left)">
                                      <p:cBhvr>
                                        <p:cTn id="7" dur="500"/>
                                        <p:tgtEl>
                                          <p:spTgt spid="2">
                                            <p:bg/>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
                                            <p:txEl>
                                              <p:pRg st="0" end="0"/>
                                            </p:txEl>
                                          </p:spTgt>
                                        </p:tgtEl>
                                        <p:attrNameLst>
                                          <p:attrName>style.visibility</p:attrName>
                                        </p:attrNameLst>
                                      </p:cBhvr>
                                      <p:to>
                                        <p:strVal val="visible"/>
                                      </p:to>
                                    </p:set>
                                    <p:animEffect transition="in" filter="wipe(left)">
                                      <p:cBhvr>
                                        <p:cTn id="10" dur="500"/>
                                        <p:tgtEl>
                                          <p:spTgt spid="2">
                                            <p:txEl>
                                              <p:pRg st="0" end="0"/>
                                            </p:txEl>
                                          </p:spTgt>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animEffect transition="in" filter="wipe(left)">
                                      <p:cBhvr>
                                        <p:cTn id="13" dur="500"/>
                                        <p:tgtEl>
                                          <p:spTgt spid="2">
                                            <p:txEl>
                                              <p:pRg st="1" end="1"/>
                                            </p:txEl>
                                          </p:spTgt>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2">
                                            <p:txEl>
                                              <p:pRg st="2" end="2"/>
                                            </p:txEl>
                                          </p:spTgt>
                                        </p:tgtEl>
                                        <p:attrNameLst>
                                          <p:attrName>style.visibility</p:attrName>
                                        </p:attrNameLst>
                                      </p:cBhvr>
                                      <p:to>
                                        <p:strVal val="visible"/>
                                      </p:to>
                                    </p:set>
                                    <p:animEffect transition="in" filter="wipe(left)">
                                      <p:cBhvr>
                                        <p:cTn id="16" dur="500"/>
                                        <p:tgtEl>
                                          <p:spTgt spid="2">
                                            <p:txEl>
                                              <p:pRg st="2" end="2"/>
                                            </p:txEl>
                                          </p:spTgt>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animEffect transition="in" filter="wipe(left)">
                                      <p:cBhvr>
                                        <p:cTn id="19" dur="500"/>
                                        <p:tgtEl>
                                          <p:spTgt spid="2">
                                            <p:txEl>
                                              <p:pRg st="3" end="3"/>
                                            </p:txEl>
                                          </p:spTgt>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2">
                                            <p:txEl>
                                              <p:pRg st="4" end="4"/>
                                            </p:txEl>
                                          </p:spTgt>
                                        </p:tgtEl>
                                        <p:attrNameLst>
                                          <p:attrName>style.visibility</p:attrName>
                                        </p:attrNameLst>
                                      </p:cBhvr>
                                      <p:to>
                                        <p:strVal val="visible"/>
                                      </p:to>
                                    </p:set>
                                    <p:animEffect transition="in" filter="wipe(left)">
                                      <p:cBhvr>
                                        <p:cTn id="22" dur="500"/>
                                        <p:tgtEl>
                                          <p:spTgt spid="2">
                                            <p:txEl>
                                              <p:pRg st="4" end="4"/>
                                            </p:txEl>
                                          </p:spTgt>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2">
                                            <p:txEl>
                                              <p:pRg st="5" end="5"/>
                                            </p:txEl>
                                          </p:spTgt>
                                        </p:tgtEl>
                                        <p:attrNameLst>
                                          <p:attrName>style.visibility</p:attrName>
                                        </p:attrNameLst>
                                      </p:cBhvr>
                                      <p:to>
                                        <p:strVal val="visible"/>
                                      </p:to>
                                    </p:set>
                                    <p:animEffect transition="in" filter="wipe(left)">
                                      <p:cBhvr>
                                        <p:cTn id="25" dur="500"/>
                                        <p:tgtEl>
                                          <p:spTgt spid="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_5_BD#1722b5a9e?vbadefaultcenterpage=1&amp;parentnodeid=99d619c7a&amp;vbahtmlprocessed=1"/>
          <p:cNvSpPr/>
          <p:nvPr/>
        </p:nvSpPr>
        <p:spPr>
          <a:xfrm>
            <a:off x="502920" y="756000"/>
            <a:ext cx="11183112" cy="949960"/>
          </a:xfrm>
          <a:prstGeom prst="rect">
            <a:avLst/>
          </a:prstGeom>
          <a:noFill/>
        </p:spPr>
        <p:txBody>
          <a:bodyPr wrap="square" lIns="0" tIns="0" rIns="0" bIns="0" rtlCol="0" anchor="t"/>
          <a:lstStyle/>
          <a:p>
            <a:pPr algn="l" latinLnBrk="1">
              <a:lnSpc>
                <a:spcPct val="150000"/>
              </a:lnSpc>
            </a:pPr>
            <a:r>
              <a:rPr lang="en-US" altLang="zh-CN" sz="2600" b="1"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题组3</a:t>
            </a:r>
            <a:r>
              <a:rPr lang="en-US" altLang="zh-CN" sz="2600" b="1" i="0" dirty="0">
                <a:solidFill>
                  <a:srgbClr val="000000"/>
                </a:solidFill>
                <a:latin typeface="宋体" panose="02010600030101010101" pitchFamily="2" charset="-122"/>
                <a:ea typeface="宋体" panose="02010600030101010101" pitchFamily="2" charset="-122"/>
                <a:cs typeface="宋体" panose="02010600030101010101" pitchFamily="34" charset="-120"/>
              </a:rPr>
              <a:t> </a:t>
            </a:r>
            <a:r>
              <a:rPr lang="en-US" altLang="zh-CN" sz="2600" b="1"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走向高考</a:t>
            </a:r>
            <a:endParaRPr lang="en-US" altLang="zh-CN" sz="2600" dirty="0"/>
          </a:p>
        </p:txBody>
      </p:sp>
      <mc:AlternateContent xmlns:mc="http://schemas.openxmlformats.org/markup-compatibility/2006">
        <mc:Choice xmlns:a14="http://schemas.microsoft.com/office/drawing/2010/main" Requires="a14">
          <p:sp>
            <p:nvSpPr>
              <p:cNvPr id="3" name="QB_6_BD.31_1#e6a1ad077?vbadefaultcenterpage=1&amp;parentnodeid=1722b5a9e&amp;vbahtmlprocessed=1&amp;bbb=1&amp;hasbroken=1"/>
              <p:cNvSpPr/>
              <p:nvPr/>
            </p:nvSpPr>
            <p:spPr>
              <a:xfrm>
                <a:off x="502920" y="1348391"/>
                <a:ext cx="11183112" cy="1583309"/>
              </a:xfrm>
              <a:prstGeom prst="rect">
                <a:avLst/>
              </a:prstGeom>
              <a:noFill/>
            </p:spPr>
            <p:txBody>
              <a:bodyPr wrap="none" lIns="0" tIns="0" rIns="0" bIns="0" rtlCol="0" anchor="t"/>
              <a:lstStyle/>
              <a:p>
                <a:pPr algn="l" latinLnBrk="1">
                  <a:lnSpc>
                    <a:spcPct val="150000"/>
                  </a:lnSpc>
                </a:pPr>
                <a:r>
                  <a:rPr lang="en-US" altLang="zh-CN" sz="2400" b="1"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5.</a:t>
                </a:r>
                <a:r>
                  <a:rPr lang="en-US" altLang="zh-CN" sz="2400" b="0" i="0" dirty="0">
                    <a:solidFill>
                      <a:srgbClr val="E81B23"/>
                    </a:solidFill>
                    <a:latin typeface="Times New Roman" panose="02020603050405020304" pitchFamily="34" charset="0"/>
                    <a:ea typeface="微软雅黑" panose="020B0503020204020204" pitchFamily="34" charset="-122"/>
                    <a:cs typeface="Times New Roman" panose="02020603050405020304" pitchFamily="34" charset="-120"/>
                  </a:rPr>
                  <a:t>（2023 </a:t>
                </a:r>
                <a:r>
                  <a:rPr lang="en-US" altLang="zh-CN" sz="2400" b="1" i="0" dirty="0">
                    <a:solidFill>
                      <a:srgbClr val="E81B23"/>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err="1">
                    <a:solidFill>
                      <a:srgbClr val="E81B23"/>
                    </a:solidFill>
                    <a:latin typeface="Times New Roman" panose="02020603050405020304" pitchFamily="34" charset="0"/>
                    <a:ea typeface="微软雅黑" panose="020B0503020204020204" pitchFamily="34" charset="-122"/>
                    <a:cs typeface="Times New Roman" panose="02020603050405020304" pitchFamily="34" charset="-120"/>
                  </a:rPr>
                  <a:t>上海卷改编）</a:t>
                </a:r>
                <a:r>
                  <a:rPr lang="en-US" altLang="zh-CN" sz="2400" b="0" i="0" dirty="0" err="1">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现有某地一年四个季度的</a:t>
                </a:r>
                <a14:m>
                  <m:oMath xmlns:m="http://schemas.openxmlformats.org/officeDocument/2006/math">
                    <m:r>
                      <m:rPr>
                        <m:sty m:val="p"/>
                      </m:rP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GDP</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（单元：亿元），</a:t>
                </a:r>
                <a:r>
                  <a:rPr lang="en-US" altLang="zh-CN" sz="2400" b="0" i="0" dirty="0" err="1">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第一季度的</a:t>
                </a:r>
                <a:endPar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endParaRPr>
              </a:p>
              <a:p>
                <a:pPr latinLnBrk="1">
                  <a:lnSpc>
                    <a:spcPct val="150000"/>
                  </a:lnSpc>
                </a:pPr>
                <a14:m>
                  <m:oMath xmlns:m="http://schemas.openxmlformats.org/officeDocument/2006/math">
                    <m:r>
                      <m:rPr>
                        <m:sty m:val="p"/>
                      </m:rP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GDP</m:t>
                    </m:r>
                  </m:oMath>
                </a14:m>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为232亿元，第四季度的</a:t>
                </a:r>
                <a14:m>
                  <m:oMath xmlns:m="http://schemas.openxmlformats.org/officeDocument/2006/math">
                    <m:r>
                      <m:rPr>
                        <m:sty m:val="p"/>
                      </m:rP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GDP</m:t>
                    </m:r>
                  </m:oMath>
                </a14:m>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为241亿元，四个季度的</a:t>
                </a:r>
                <a14:m>
                  <m:oMath xmlns:m="http://schemas.openxmlformats.org/officeDocument/2006/math">
                    <m:r>
                      <m:rPr>
                        <m:sty m:val="p"/>
                      </m:rP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GDP</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err="1">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逐季度增长，且中位数</a:t>
                </a:r>
                <a:endPar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endParaRPr>
              </a:p>
              <a:p>
                <a:pPr latinLnBrk="1">
                  <a:lnSpc>
                    <a:spcPct val="150000"/>
                  </a:lnSpc>
                </a:pPr>
                <a:r>
                  <a:rPr lang="en-US" altLang="zh-CN" sz="2400" b="0" i="0" dirty="0" err="1">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与平均数相同，则该地一年的</a:t>
                </a:r>
                <a14:m>
                  <m:oMath xmlns:m="http://schemas.openxmlformats.org/officeDocument/2006/math">
                    <m:r>
                      <m:rPr>
                        <m:sty m:val="p"/>
                      </m:rP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GDP</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为</a:t>
                </a:r>
                <a:r>
                  <a:rPr lang="en-US" altLang="zh-CN" sz="2400" i="0" dirty="0">
                    <a:solidFill>
                      <a:srgbClr val="000000"/>
                    </a:solidFill>
                    <a:latin typeface="宋体" panose="02010600030101010101" pitchFamily="2" charset="-122"/>
                    <a:ea typeface="宋体" panose="02010600030101010101" pitchFamily="2" charset="-122"/>
                    <a:cs typeface="宋体" panose="02010600030101010101" pitchFamily="34" charset="-120"/>
                  </a:rPr>
                  <a:t>_____</a:t>
                </a:r>
                <a:r>
                  <a:rPr lang="en-US" altLang="zh-CN" sz="2400" b="0" i="0" dirty="0" err="1">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亿元</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2400" dirty="0"/>
              </a:p>
            </p:txBody>
          </p:sp>
        </mc:Choice>
        <mc:Fallback>
          <p:sp>
            <p:nvSpPr>
              <p:cNvPr id="3" name="QB_6_BD.31_1#e6a1ad077?vbadefaultcenterpage=1&amp;parentnodeid=1722b5a9e&amp;vbahtmlprocessed=1&amp;bbb=1&amp;hasbroken=1"/>
              <p:cNvSpPr>
                <a:spLocks noRot="1" noChangeAspect="1" noMove="1" noResize="1" noEditPoints="1" noAdjustHandles="1" noChangeArrowheads="1" noChangeShapeType="1" noTextEdit="1"/>
              </p:cNvSpPr>
              <p:nvPr/>
            </p:nvSpPr>
            <p:spPr>
              <a:xfrm>
                <a:off x="502920" y="1348391"/>
                <a:ext cx="11183112" cy="1583309"/>
              </a:xfrm>
              <a:prstGeom prst="rect">
                <a:avLst/>
              </a:prstGeom>
              <a:blipFill rotWithShape="1">
                <a:blip r:embed="rId1"/>
                <a:stretch>
                  <a:fillRect t="-18" r="-305" b="-3936"/>
                </a:stretch>
              </a:blipFill>
            </p:spPr>
            <p:txBody>
              <a:bodyPr/>
              <a:lstStyle/>
              <a:p>
                <a:r>
                  <a:rPr lang="zh-CN" altLang="en-US">
                    <a:noFill/>
                  </a:rPr>
                  <a:t> </a:t>
                </a:r>
              </a:p>
            </p:txBody>
          </p:sp>
        </mc:Fallback>
      </mc:AlternateContent>
      <p:sp>
        <p:nvSpPr>
          <p:cNvPr id="4" name="QB_6_AN.32_1#e6a1ad077.blank?vbadefaultcenterpage=1&amp;parentnodeid=1722b5a9e&amp;vbapositionanswer=17&amp;vbahtmlprocessed=1"/>
          <p:cNvSpPr/>
          <p:nvPr/>
        </p:nvSpPr>
        <p:spPr>
          <a:xfrm>
            <a:off x="5381308" y="2407571"/>
            <a:ext cx="677863" cy="478600"/>
          </a:xfrm>
          <a:prstGeom prst="rect">
            <a:avLst/>
          </a:prstGeom>
          <a:noFill/>
        </p:spPr>
        <p:txBody>
          <a:bodyPr wrap="none" lIns="0" tIns="0" rIns="0" bIns="0" rtlCol="0" anchor="t"/>
          <a:lstStyle/>
          <a:p>
            <a:pPr marL="0" algn="ctr" latinLnBrk="1">
              <a:lnSpc>
                <a:spcPts val="4200"/>
              </a:lnSpc>
            </a:pP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946</a:t>
            </a:r>
            <a:endParaRPr lang="en-US" altLang="zh-CN" sz="2400" dirty="0"/>
          </a:p>
        </p:txBody>
      </p:sp>
      <mc:AlternateContent xmlns:mc="http://schemas.openxmlformats.org/markup-compatibility/2006">
        <mc:Choice xmlns:a14="http://schemas.microsoft.com/office/drawing/2010/main" Requires="a14">
          <p:sp>
            <p:nvSpPr>
              <p:cNvPr id="5" name="QB_6_AS.33_1#e6a1ad077?vbadefaultcenterpage=1&amp;parentnodeid=1722b5a9e&amp;vbahtmlprocessed=1&amp;bbb=1&amp;hasbroken=1"/>
              <p:cNvSpPr/>
              <p:nvPr/>
            </p:nvSpPr>
            <p:spPr>
              <a:xfrm>
                <a:off x="502920" y="2943448"/>
                <a:ext cx="11183112" cy="1814576"/>
              </a:xfrm>
              <a:prstGeom prst="rect">
                <a:avLst/>
              </a:prstGeom>
              <a:noFill/>
            </p:spPr>
            <p:txBody>
              <a:bodyPr wrap="none" lIns="0" tIns="0" rIns="0" bIns="0" rtlCol="0" anchor="t"/>
              <a:lstStyle/>
              <a:p>
                <a:pPr algn="l" latinLnBrk="1">
                  <a:lnSpc>
                    <a:spcPct val="150000"/>
                  </a:lnSpc>
                </a:pPr>
                <a:r>
                  <a:rPr lang="en-US" altLang="zh-CN" sz="2400" b="1"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解析</a:t>
                </a:r>
                <a:r>
                  <a:rPr lang="en-US" altLang="zh-CN" sz="2400" b="1" i="0" dirty="0">
                    <a:solidFill>
                      <a:srgbClr val="FF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设第二季度</a:t>
                </a:r>
                <a14:m>
                  <m:oMath xmlns:m="http://schemas.openxmlformats.org/officeDocument/2006/math">
                    <m:r>
                      <m:rPr>
                        <m:sty m:val="p"/>
                      </m:rP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GDP</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为</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亿元，第三季度</a:t>
                </a:r>
                <a14:m>
                  <m:oMath xmlns:m="http://schemas.openxmlformats.org/officeDocument/2006/math">
                    <m:r>
                      <m:rPr>
                        <m:sty m:val="p"/>
                      </m:rP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GDP</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为</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𝑦</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亿元，则</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232</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&lt;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&lt;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𝑦</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&lt;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241</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，因为</a:t>
                </a:r>
                <a:endPar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endParaRPr>
              </a:p>
              <a:p>
                <a:pPr latinLnBrk="1">
                  <a:lnSpc>
                    <a:spcPct val="150000"/>
                  </a:lnSpc>
                </a:pP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中位数与平均数相同</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，所以</a:t>
                </a:r>
                <a14:m>
                  <m:oMath xmlns:m="http://schemas.openxmlformats.org/officeDocument/2006/math">
                    <m:f>
                      <m:f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fPr>
                      <m:num>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𝑦</m:t>
                        </m:r>
                      </m:num>
                      <m:den>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den>
                    </m:f>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f>
                      <m:f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fPr>
                      <m:num>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232</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𝑦</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241</m:t>
                        </m:r>
                      </m:num>
                      <m:den>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4</m:t>
                        </m:r>
                      </m:den>
                    </m:f>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，则</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𝑦</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473</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，所以该地一年的</a:t>
                </a:r>
                <a:endPar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endParaRPr>
              </a:p>
              <a:p>
                <a:pPr latinLnBrk="1">
                  <a:lnSpc>
                    <a:spcPct val="150000"/>
                  </a:lnSpc>
                </a:pPr>
                <a14:m>
                  <m:oMath xmlns:m="http://schemas.openxmlformats.org/officeDocument/2006/math">
                    <m:r>
                      <m:rPr>
                        <m:sty m:val="p"/>
                      </m:rP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GDP</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为</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232</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𝑦</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241</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946</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（亿元）.</a:t>
                </a:r>
                <a:endParaRPr lang="en-US" altLang="zh-CN" sz="2400" dirty="0"/>
              </a:p>
            </p:txBody>
          </p:sp>
        </mc:Choice>
        <mc:Fallback>
          <p:sp>
            <p:nvSpPr>
              <p:cNvPr id="5" name="QB_6_AS.33_1#e6a1ad077?vbadefaultcenterpage=1&amp;parentnodeid=1722b5a9e&amp;vbahtmlprocessed=1&amp;bbb=1&amp;hasbroken=1"/>
              <p:cNvSpPr>
                <a:spLocks noRot="1" noChangeAspect="1" noMove="1" noResize="1" noEditPoints="1" noAdjustHandles="1" noChangeArrowheads="1" noChangeShapeType="1" noTextEdit="1"/>
              </p:cNvSpPr>
              <p:nvPr/>
            </p:nvSpPr>
            <p:spPr>
              <a:xfrm>
                <a:off x="502920" y="2943448"/>
                <a:ext cx="11183112" cy="1814576"/>
              </a:xfrm>
              <a:prstGeom prst="rect">
                <a:avLst/>
              </a:prstGeom>
              <a:blipFill rotWithShape="1">
                <a:blip r:embed="rId2"/>
                <a:stretch>
                  <a:fillRect t="-12" r="-567" b="-3571"/>
                </a:stretch>
              </a:blipFill>
            </p:spPr>
            <p:txBody>
              <a:bodyPr/>
              <a:lstStyle/>
              <a:p>
                <a:r>
                  <a:rPr lang="zh-CN" altLang="en-US">
                    <a:noFill/>
                  </a:rPr>
                  <a:t> </a:t>
                </a:r>
              </a:p>
            </p:txBody>
          </p:sp>
        </mc:Fallback>
      </mc:AlternateContent>
    </p:spTree>
  </p:cSld>
  <p:clrMapOvr>
    <a:masterClrMapping/>
  </p:clrMapOvr>
  <p:transition>
    <p:split dir="in"/>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bg/>
                                          </p:spTgt>
                                        </p:tgtEl>
                                        <p:attrNameLst>
                                          <p:attrName>style.visibility</p:attrName>
                                        </p:attrNameLst>
                                      </p:cBhvr>
                                      <p:to>
                                        <p:strVal val="visible"/>
                                      </p:to>
                                    </p:set>
                                    <p:animEffect transition="in" filter="wipe(left)">
                                      <p:cBhvr>
                                        <p:cTn id="7" dur="500"/>
                                        <p:tgtEl>
                                          <p:spTgt spid="4">
                                            <p:bg/>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xEl>
                                              <p:pRg st="0" end="0"/>
                                            </p:txEl>
                                          </p:spTgt>
                                        </p:tgtEl>
                                        <p:attrNameLst>
                                          <p:attrName>style.visibility</p:attrName>
                                        </p:attrNameLst>
                                      </p:cBhvr>
                                      <p:to>
                                        <p:strVal val="visible"/>
                                      </p:to>
                                    </p:set>
                                    <p:animEffect transition="in" filter="wipe(left)">
                                      <p:cBhvr>
                                        <p:cTn id="10" dur="500"/>
                                        <p:tgtEl>
                                          <p:spTgt spid="4">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5">
                                            <p:bg/>
                                          </p:spTgt>
                                        </p:tgtEl>
                                        <p:attrNameLst>
                                          <p:attrName>style.visibility</p:attrName>
                                        </p:attrNameLst>
                                      </p:cBhvr>
                                      <p:to>
                                        <p:strVal val="visible"/>
                                      </p:to>
                                    </p:set>
                                    <p:animEffect transition="in" filter="wipe(left)">
                                      <p:cBhvr>
                                        <p:cTn id="15" dur="500"/>
                                        <p:tgtEl>
                                          <p:spTgt spid="5">
                                            <p:bg/>
                                          </p:spTgt>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5">
                                            <p:txEl>
                                              <p:pRg st="0" end="0"/>
                                            </p:txEl>
                                          </p:spTgt>
                                        </p:tgtEl>
                                        <p:attrNameLst>
                                          <p:attrName>style.visibility</p:attrName>
                                        </p:attrNameLst>
                                      </p:cBhvr>
                                      <p:to>
                                        <p:strVal val="visible"/>
                                      </p:to>
                                    </p:set>
                                    <p:animEffect transition="in" filter="wipe(left)">
                                      <p:cBhvr>
                                        <p:cTn id="18" dur="500"/>
                                        <p:tgtEl>
                                          <p:spTgt spid="5">
                                            <p:txEl>
                                              <p:pRg st="0" end="0"/>
                                            </p:txEl>
                                          </p:spTgt>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5">
                                            <p:txEl>
                                              <p:pRg st="1" end="1"/>
                                            </p:txEl>
                                          </p:spTgt>
                                        </p:tgtEl>
                                        <p:attrNameLst>
                                          <p:attrName>style.visibility</p:attrName>
                                        </p:attrNameLst>
                                      </p:cBhvr>
                                      <p:to>
                                        <p:strVal val="visible"/>
                                      </p:to>
                                    </p:set>
                                    <p:animEffect transition="in" filter="wipe(left)">
                                      <p:cBhvr>
                                        <p:cTn id="21" dur="500"/>
                                        <p:tgtEl>
                                          <p:spTgt spid="5">
                                            <p:txEl>
                                              <p:pRg st="1" end="1"/>
                                            </p:txEl>
                                          </p:spTgt>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5">
                                            <p:txEl>
                                              <p:pRg st="2" end="2"/>
                                            </p:txEl>
                                          </p:spTgt>
                                        </p:tgtEl>
                                        <p:attrNameLst>
                                          <p:attrName>style.visibility</p:attrName>
                                        </p:attrNameLst>
                                      </p:cBhvr>
                                      <p:to>
                                        <p:strVal val="visible"/>
                                      </p:to>
                                    </p:set>
                                    <p:animEffect transition="in" filter="wipe(left)">
                                      <p:cBhvr>
                                        <p:cTn id="24"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build="p"/>
      <p:bldP spid="5" grpId="0" animBg="1"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_3_BD#c864d8bce.fixed?vbadefaultcenterpage=1&amp;parentnodeid=a3f759b42&amp;vbahtmlprocessed=1"/>
          <p:cNvSpPr/>
          <p:nvPr/>
        </p:nvSpPr>
        <p:spPr>
          <a:xfrm>
            <a:off x="283464" y="2779776"/>
            <a:ext cx="11594592" cy="722376"/>
          </a:xfrm>
          <a:prstGeom prst="rect">
            <a:avLst/>
          </a:prstGeom>
          <a:noFill/>
        </p:spPr>
        <p:txBody>
          <a:bodyPr wrap="square" lIns="0" tIns="0" rIns="0" bIns="0" rtlCol="0" anchor="ctr"/>
          <a:lstStyle/>
          <a:p>
            <a:pPr algn="ctr" latinLnBrk="1">
              <a:lnSpc>
                <a:spcPct val="100000"/>
              </a:lnSpc>
            </a:pPr>
            <a:r>
              <a:rPr lang="en-US" altLang="zh-CN" sz="4400" b="1"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考点聚焦·突破</a:t>
            </a:r>
            <a:endParaRPr lang="en-US" altLang="zh-CN" sz="4400" dirty="0"/>
          </a:p>
        </p:txBody>
      </p:sp>
      <p:pic>
        <p:nvPicPr>
          <p:cNvPr id="3" name="C_3#c864d8bce.fixed?vbadefaultcenterpage=1&amp;parentnodeid=a3f759b42&amp;vbahtmlprocessed=1" descr="preencoded.png"/>
          <p:cNvPicPr>
            <a:picLocks noChangeAspect="1"/>
          </p:cNvPicPr>
          <p:nvPr/>
        </p:nvPicPr>
        <p:blipFill>
          <a:blip r:embed="rId1"/>
          <a:stretch>
            <a:fillRect/>
          </a:stretch>
        </p:blipFill>
        <p:spPr>
          <a:xfrm>
            <a:off x="1261872" y="3575304"/>
            <a:ext cx="9756648" cy="82296"/>
          </a:xfrm>
          <a:prstGeom prst="rect">
            <a:avLst/>
          </a:prstGeom>
        </p:spPr>
      </p:pic>
    </p:spTree>
  </p:cSld>
  <p:clrMapOvr>
    <a:masterClrMapping/>
  </p:clrMapOvr>
  <p:transition>
    <p:split dir="in"/>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_4_BD#ac069ab31?vbadefaultcenterpage=1&amp;parentnodeid=c864d8bce&amp;vbahtmlprocessed=1"/>
          <p:cNvSpPr/>
          <p:nvPr/>
        </p:nvSpPr>
        <p:spPr>
          <a:xfrm>
            <a:off x="502920" y="756000"/>
            <a:ext cx="11183112" cy="995680"/>
          </a:xfrm>
          <a:prstGeom prst="rect">
            <a:avLst/>
          </a:prstGeom>
          <a:noFill/>
        </p:spPr>
        <p:txBody>
          <a:bodyPr wrap="square" lIns="0" tIns="0" rIns="0" bIns="0" rtlCol="0" anchor="t"/>
          <a:lstStyle/>
          <a:p>
            <a:pPr algn="l" latinLnBrk="1">
              <a:lnSpc>
                <a:spcPct val="150000"/>
              </a:lnSpc>
            </a:pPr>
            <a:r>
              <a:rPr lang="en-US" altLang="zh-CN" sz="2800" b="1" i="0" dirty="0">
                <a:solidFill>
                  <a:srgbClr val="6E87BD"/>
                </a:solidFill>
                <a:latin typeface="Times New Roman" panose="02020603050405020304" pitchFamily="34" charset="0"/>
                <a:ea typeface="微软雅黑" panose="020B0503020204020204" pitchFamily="34" charset="-122"/>
                <a:cs typeface="Times New Roman" panose="02020603050405020304" pitchFamily="34" charset="-120"/>
              </a:rPr>
              <a:t>考点一</a:t>
            </a:r>
            <a:r>
              <a:rPr lang="en-US" altLang="zh-CN" sz="2800" b="1" i="0" dirty="0">
                <a:solidFill>
                  <a:srgbClr val="6E87BD"/>
                </a:solidFill>
                <a:latin typeface="宋体" panose="02010600030101010101" pitchFamily="2" charset="-122"/>
                <a:ea typeface="宋体" panose="02010600030101010101" pitchFamily="2" charset="-122"/>
                <a:cs typeface="宋体" panose="02010600030101010101" pitchFamily="34" charset="-120"/>
              </a:rPr>
              <a:t> </a:t>
            </a:r>
            <a:r>
              <a:rPr lang="en-US" altLang="zh-CN" sz="2800" b="1" i="0" dirty="0">
                <a:solidFill>
                  <a:srgbClr val="6E87BD"/>
                </a:solidFill>
                <a:latin typeface="Times New Roman" panose="02020603050405020304" pitchFamily="34" charset="0"/>
                <a:ea typeface="微软雅黑" panose="020B0503020204020204" pitchFamily="34" charset="-122"/>
                <a:cs typeface="Times New Roman" panose="02020603050405020304" pitchFamily="34" charset="-120"/>
              </a:rPr>
              <a:t>总体百分位数的估计［自主练透］</a:t>
            </a:r>
            <a:endParaRPr lang="en-US" altLang="zh-CN" sz="2800" dirty="0"/>
          </a:p>
        </p:txBody>
      </p:sp>
      <p:pic>
        <p:nvPicPr>
          <p:cNvPr id="3" name="QC_5_BD.34_1#03ade4a71?hastextimagelayout=1&amp;vbadefaultcenterpage=1&amp;parentnodeid=ac069ab31&amp;vbahtmlprocessed=1&amp;hassurround=1&amp;hassurround=1" descr="preencoded.png"/>
          <p:cNvPicPr>
            <a:picLocks noChangeAspect="1"/>
          </p:cNvPicPr>
          <p:nvPr/>
        </p:nvPicPr>
        <p:blipFill>
          <a:blip r:embed="rId1">
            <a:clrChange>
              <a:clrFrom>
                <a:srgbClr val="FFFFFF"/>
              </a:clrFrom>
              <a:clrTo>
                <a:srgbClr val="FFFFFF">
                  <a:alpha val="0"/>
                </a:srgbClr>
              </a:clrTo>
            </a:clrChange>
          </a:blip>
          <a:stretch>
            <a:fillRect/>
          </a:stretch>
        </p:blipFill>
        <p:spPr>
          <a:xfrm>
            <a:off x="7522434" y="1434081"/>
            <a:ext cx="4105656" cy="2907792"/>
          </a:xfrm>
          <a:prstGeom prst="rect">
            <a:avLst/>
          </a:prstGeom>
          <a:noFill/>
          <a:extLst>
            <a:ext uri="{909E8E84-426E-40DD-AFC4-6F175D3DCCD1}">
              <a14:hiddenFill xmlns:a14="http://schemas.microsoft.com/office/drawing/2010/main">
                <a:solidFill>
                  <a:scrgbClr r="0" g="0" b="0">
                    <a:alpha val="0"/>
                  </a:scrgbClr>
                </a:solidFill>
              </a14:hiddenFill>
            </a:ext>
          </a:extLst>
        </p:spPr>
      </p:pic>
      <mc:AlternateContent xmlns:mc="http://schemas.openxmlformats.org/markup-compatibility/2006">
        <mc:Choice xmlns:a14="http://schemas.microsoft.com/office/drawing/2010/main" Requires="a14">
          <p:sp>
            <p:nvSpPr>
              <p:cNvPr id="4" name="QC_5_BD.34_2#03ade4a71?hastextimagelayout=2&amp;segpoint=1&amp;vbadefaultcenterpage=1&amp;parentnodeid=ac069ab31&amp;vbahtmlprocessed=1&amp;bbb=1&amp;hasbroken=1"/>
              <p:cNvSpPr/>
              <p:nvPr/>
            </p:nvSpPr>
            <p:spPr>
              <a:xfrm>
                <a:off x="502920" y="1388362"/>
                <a:ext cx="6940296" cy="2131949"/>
              </a:xfrm>
              <a:prstGeom prst="rect">
                <a:avLst/>
              </a:prstGeom>
              <a:noFill/>
            </p:spPr>
            <p:txBody>
              <a:bodyPr wrap="none" lIns="0" tIns="0" rIns="0" bIns="0" rtlCol="0" anchor="t"/>
              <a:lstStyle/>
              <a:p>
                <a:pPr algn="l" latinLnBrk="1">
                  <a:lnSpc>
                    <a:spcPct val="150000"/>
                  </a:lnSpc>
                </a:pPr>
                <a:r>
                  <a:rPr lang="en-US" altLang="zh-CN" sz="2400" b="1"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1.</a:t>
                </a:r>
                <a:r>
                  <a:rPr lang="en-US" altLang="zh-CN" sz="2400" b="0" i="0" dirty="0">
                    <a:solidFill>
                      <a:srgbClr val="E81B23"/>
                    </a:solidFill>
                    <a:latin typeface="Times New Roman" panose="02020603050405020304" pitchFamily="34" charset="0"/>
                    <a:ea typeface="微软雅黑" panose="020B0503020204020204" pitchFamily="34" charset="-122"/>
                    <a:cs typeface="Times New Roman" panose="02020603050405020304" pitchFamily="34" charset="-120"/>
                  </a:rPr>
                  <a:t>（2024 </a:t>
                </a:r>
                <a:r>
                  <a:rPr lang="en-US" altLang="zh-CN" sz="2400" b="1" i="0" dirty="0">
                    <a:solidFill>
                      <a:srgbClr val="E81B23"/>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E81B23"/>
                    </a:solidFill>
                    <a:latin typeface="Times New Roman" panose="02020603050405020304" pitchFamily="34" charset="0"/>
                    <a:ea typeface="微软雅黑" panose="020B0503020204020204" pitchFamily="34" charset="-122"/>
                    <a:cs typeface="Times New Roman" panose="02020603050405020304" pitchFamily="34" charset="-120"/>
                  </a:rPr>
                  <a:t>安徽模拟）</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如图，这是根据某市3月1日至3</a:t>
                </a:r>
                <a:endPar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endParaRPr>
              </a:p>
              <a:p>
                <a:pPr latinLnBrk="1">
                  <a:lnSpc>
                    <a:spcPct val="15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月10日的最低气温（单位：</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r>
                  <a:rPr lang="en-US" altLang="zh-CN" sz="2400" b="0" i="0" dirty="0" err="1">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的情况绘制的折线</a:t>
                </a:r>
                <a:endPar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endParaRPr>
              </a:p>
              <a:p>
                <a:pPr latinLnBrk="1">
                  <a:lnSpc>
                    <a:spcPct val="15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统计图，由图可知这10天最低气温的第80百分位数</a:t>
                </a:r>
                <a:endPar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endParaRPr>
              </a:p>
              <a:p>
                <a:pPr latinLnBrk="1">
                  <a:lnSpc>
                    <a:spcPct val="15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是(</a:t>
                </a:r>
                <a:r>
                  <a:rPr lang="en-US" altLang="zh-CN" sz="2400" b="0" i="0" dirty="0">
                    <a:solidFill>
                      <a:srgbClr val="00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1" i="0" dirty="0">
                    <a:solidFill>
                      <a:srgbClr val="00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r>
                  <a:rPr lang="en-US" altLang="zh-CN" sz="2400" b="0" i="0" dirty="0">
                    <a:solidFill>
                      <a:srgbClr val="00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2400" dirty="0"/>
              </a:p>
            </p:txBody>
          </p:sp>
        </mc:Choice>
        <mc:Fallback>
          <p:sp>
            <p:nvSpPr>
              <p:cNvPr id="4" name="QC_5_BD.34_2#03ade4a71?hastextimagelayout=2&amp;segpoint=1&amp;vbadefaultcenterpage=1&amp;parentnodeid=ac069ab31&amp;vbahtmlprocessed=1&amp;bbb=1&amp;hasbroken=1"/>
              <p:cNvSpPr>
                <a:spLocks noRot="1" noChangeAspect="1" noMove="1" noResize="1" noEditPoints="1" noAdjustHandles="1" noChangeArrowheads="1" noChangeShapeType="1" noTextEdit="1"/>
              </p:cNvSpPr>
              <p:nvPr/>
            </p:nvSpPr>
            <p:spPr>
              <a:xfrm>
                <a:off x="502920" y="1388362"/>
                <a:ext cx="6940296" cy="2131949"/>
              </a:xfrm>
              <a:prstGeom prst="rect">
                <a:avLst/>
              </a:prstGeom>
              <a:blipFill rotWithShape="1">
                <a:blip r:embed="rId2"/>
                <a:stretch>
                  <a:fillRect t="-12" r="-2593" b="-2925"/>
                </a:stretch>
              </a:blipFill>
            </p:spPr>
            <p:txBody>
              <a:bodyPr/>
              <a:lstStyle/>
              <a:p>
                <a:r>
                  <a:rPr lang="zh-CN" altLang="en-US">
                    <a:noFill/>
                  </a:rPr>
                  <a:t> </a:t>
                </a:r>
              </a:p>
            </p:txBody>
          </p:sp>
        </mc:Fallback>
      </mc:AlternateContent>
      <p:sp>
        <p:nvSpPr>
          <p:cNvPr id="5" name="QC_5_AN.35_1#03ade4a71.bracket?vbadefaultcenterpage=1&amp;parentnodeid=ac069ab31&amp;vbapositionanswer=18&amp;vbahtmlprocessed=1"/>
          <p:cNvSpPr/>
          <p:nvPr/>
        </p:nvSpPr>
        <p:spPr>
          <a:xfrm>
            <a:off x="1074420" y="3034282"/>
            <a:ext cx="441325" cy="478600"/>
          </a:xfrm>
          <a:prstGeom prst="rect">
            <a:avLst/>
          </a:prstGeom>
          <a:noFill/>
        </p:spPr>
        <p:txBody>
          <a:bodyPr wrap="none" lIns="0" tIns="0" rIns="0" bIns="0" rtlCol="0" anchor="t"/>
          <a:lstStyle/>
          <a:p>
            <a:pPr algn="ctr" latinLnBrk="1">
              <a:lnSpc>
                <a:spcPts val="4200"/>
              </a:lnSpc>
            </a:pPr>
            <a:r>
              <a:rPr lang="en-US" altLang="zh-CN" sz="2400" b="1"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D</a:t>
            </a:r>
            <a:endParaRPr lang="en-US" altLang="zh-CN" sz="2400" dirty="0"/>
          </a:p>
        </p:txBody>
      </p:sp>
      <mc:AlternateContent xmlns:mc="http://schemas.openxmlformats.org/markup-compatibility/2006">
        <mc:Choice xmlns:a14="http://schemas.microsoft.com/office/drawing/2010/main" Requires="a14">
          <p:sp>
            <p:nvSpPr>
              <p:cNvPr id="6" name="QC_5_BD.36_1#03ade4a71.choices?hastextimagelayout=2&amp;vbadefaultcenterpage=1&amp;parentnodeid=ac069ab31&amp;vbahtmlprocessed=1"/>
              <p:cNvSpPr/>
              <p:nvPr/>
            </p:nvSpPr>
            <p:spPr>
              <a:xfrm>
                <a:off x="502920" y="3583591"/>
                <a:ext cx="6940296" cy="486029"/>
              </a:xfrm>
              <a:prstGeom prst="rect">
                <a:avLst/>
              </a:prstGeom>
              <a:noFill/>
            </p:spPr>
            <p:txBody>
              <a:bodyPr wrap="square" lIns="0" tIns="0" rIns="0" bIns="0" rtlCol="0" anchor="t"/>
              <a:lstStyle/>
              <a:p>
                <a:pPr latinLnBrk="1">
                  <a:lnSpc>
                    <a:spcPct val="150000"/>
                  </a:lnSpc>
                  <a:tabLst>
                    <a:tab pos="1982470" algn="l"/>
                    <a:tab pos="3698240" algn="l"/>
                    <a:tab pos="5414645" algn="l"/>
                  </a:tabLst>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2</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spc="-10300">
                    <a:solidFill>
                      <a:srgbClr val="00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B.0</a:t>
                </a:r>
                <a:r>
                  <a:rPr lang="en-US" altLang="zh-CN" sz="2400" b="0" i="0" spc="-10300">
                    <a:solidFill>
                      <a:srgbClr val="00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C.1</a:t>
                </a:r>
                <a:r>
                  <a:rPr lang="en-US" altLang="zh-CN" sz="2400" b="0" i="0" spc="-10300">
                    <a:solidFill>
                      <a:srgbClr val="00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D</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.2</a:t>
                </a:r>
                <a:endParaRPr lang="en-US" altLang="zh-CN" sz="2400" dirty="0"/>
              </a:p>
            </p:txBody>
          </p:sp>
        </mc:Choice>
        <mc:Fallback>
          <p:sp>
            <p:nvSpPr>
              <p:cNvPr id="6" name="QC_5_BD.36_1#03ade4a71.choices?hastextimagelayout=2&amp;vbadefaultcenterpage=1&amp;parentnodeid=ac069ab31&amp;vbahtmlprocessed=1"/>
              <p:cNvSpPr>
                <a:spLocks noRot="1" noChangeAspect="1" noMove="1" noResize="1" noEditPoints="1" noAdjustHandles="1" noChangeArrowheads="1" noChangeShapeType="1" noTextEdit="1"/>
              </p:cNvSpPr>
              <p:nvPr/>
            </p:nvSpPr>
            <p:spPr>
              <a:xfrm>
                <a:off x="502920" y="3583591"/>
                <a:ext cx="6940296" cy="486029"/>
              </a:xfrm>
              <a:prstGeom prst="rect">
                <a:avLst/>
              </a:prstGeom>
              <a:blipFill rotWithShape="1">
                <a:blip r:embed="rId3"/>
                <a:stretch>
                  <a:fillRect t="-59" r="5" b="-12823"/>
                </a:stretch>
              </a:blipFill>
            </p:spPr>
            <p:txBody>
              <a:bodyPr/>
              <a:lstStyle/>
              <a:p>
                <a:r>
                  <a:rPr lang="zh-CN" altLang="en-US">
                    <a:noFill/>
                  </a:rPr>
                  <a:t> </a:t>
                </a:r>
              </a:p>
            </p:txBody>
          </p:sp>
        </mc:Fallback>
      </mc:AlternateContent>
      <p:sp>
        <p:nvSpPr>
          <p:cNvPr id="7" name="QC_5_AS.37_1#03ade4a71?hastextimagelayout=2&amp;vbadefaultcenterpage=1&amp;parentnodeid=ac069ab31&amp;vbahtmlprocessed=1&amp;bbb=1&amp;hasbroken=1&amp;hassurround=1"/>
          <p:cNvSpPr/>
          <p:nvPr/>
        </p:nvSpPr>
        <p:spPr>
          <a:xfrm>
            <a:off x="502920" y="4073748"/>
            <a:ext cx="6940296" cy="486029"/>
          </a:xfrm>
          <a:prstGeom prst="rect">
            <a:avLst/>
          </a:prstGeom>
          <a:noFill/>
        </p:spPr>
        <p:txBody>
          <a:bodyPr wrap="none" lIns="0" tIns="0" rIns="0" bIns="0" rtlCol="0" anchor="t"/>
          <a:lstStyle/>
          <a:p>
            <a:pPr algn="l" latinLnBrk="1">
              <a:lnSpc>
                <a:spcPct val="150000"/>
              </a:lnSpc>
            </a:pPr>
            <a:r>
              <a:rPr lang="en-US" altLang="zh-CN" sz="2400" b="1"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解析</a:t>
            </a:r>
            <a:r>
              <a:rPr lang="en-US" altLang="zh-CN" sz="2400" b="1" i="0" dirty="0">
                <a:solidFill>
                  <a:srgbClr val="FF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由折线图可知，这</a:t>
            </a: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10天的最低气温按照从小到</a:t>
            </a:r>
            <a:endParaRPr lang="en-US" altLang="zh-CN" sz="2400" dirty="0"/>
          </a:p>
        </p:txBody>
      </p:sp>
      <mc:AlternateContent xmlns:mc="http://schemas.openxmlformats.org/markup-compatibility/2006">
        <mc:Choice xmlns:a14="http://schemas.microsoft.com/office/drawing/2010/main" Requires="a14">
          <p:sp>
            <p:nvSpPr>
              <p:cNvPr id="8" name="QC_5_AS.37_1#03ade4a71?hastextimagelayout=2&amp;vbadefaultcenterpage=1&amp;parentnodeid=ac069ab31&amp;vbahtmlprocessed=1&amp;bbb=1&amp;hasbroken=1&amp;hassurround=1"/>
              <p:cNvSpPr/>
              <p:nvPr/>
            </p:nvSpPr>
            <p:spPr>
              <a:xfrm>
                <a:off x="502920" y="4569048"/>
                <a:ext cx="11184010" cy="1259904"/>
              </a:xfrm>
              <a:prstGeom prst="rect">
                <a:avLst/>
              </a:prstGeom>
              <a:noFill/>
            </p:spPr>
            <p:txBody>
              <a:bodyPr wrap="none" lIns="0" tIns="0" rIns="0" bIns="0" rtlCol="0" anchor="t"/>
              <a:lstStyle/>
              <a:p>
                <a:pPr latinLnBrk="1">
                  <a:lnSpc>
                    <a:spcPct val="150000"/>
                  </a:lnSpc>
                </a:pP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大的顺序排列为</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3</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，0，0，1，2，2，2</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，因为共有10个数据</a:t>
                </a: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，所以</a:t>
                </a:r>
                <a:endPar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endParaRPr>
              </a:p>
              <a:p>
                <a:pPr latinLnBrk="1">
                  <a:lnSpc>
                    <a:spcPct val="150000"/>
                  </a:lnSpc>
                </a:pP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10</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80</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8</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是整数，则这</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10天最低气温的第80百分位数是</a:t>
                </a:r>
                <a14:m>
                  <m:oMath xmlns:m="http://schemas.openxmlformats.org/officeDocument/2006/math">
                    <m:f>
                      <m:f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fPr>
                      <m:num>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num>
                      <m:den>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den>
                    </m:f>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.故选D.</a:t>
                </a:r>
                <a:endParaRPr lang="en-US" altLang="zh-CN" sz="2400" dirty="0"/>
              </a:p>
            </p:txBody>
          </p:sp>
        </mc:Choice>
        <mc:Fallback>
          <p:sp>
            <p:nvSpPr>
              <p:cNvPr id="8" name="QC_5_AS.37_1#03ade4a71?hastextimagelayout=2&amp;vbadefaultcenterpage=1&amp;parentnodeid=ac069ab31&amp;vbahtmlprocessed=1&amp;bbb=1&amp;hasbroken=1&amp;hassurround=1"/>
              <p:cNvSpPr>
                <a:spLocks noRot="1" noChangeAspect="1" noMove="1" noResize="1" noEditPoints="1" noAdjustHandles="1" noChangeArrowheads="1" noChangeShapeType="1" noTextEdit="1"/>
              </p:cNvSpPr>
              <p:nvPr/>
            </p:nvSpPr>
            <p:spPr>
              <a:xfrm>
                <a:off x="502920" y="4569048"/>
                <a:ext cx="11184010" cy="1259904"/>
              </a:xfrm>
              <a:prstGeom prst="rect">
                <a:avLst/>
              </a:prstGeom>
              <a:blipFill rotWithShape="1">
                <a:blip r:embed="rId4"/>
                <a:stretch>
                  <a:fillRect t="-18" r="3" b="-5622"/>
                </a:stretch>
              </a:blipFill>
            </p:spPr>
            <p:txBody>
              <a:bodyPr/>
              <a:lstStyle/>
              <a:p>
                <a:r>
                  <a:rPr lang="zh-CN" altLang="en-US">
                    <a:noFill/>
                  </a:rPr>
                  <a:t> </a:t>
                </a:r>
              </a:p>
            </p:txBody>
          </p:sp>
        </mc:Fallback>
      </mc:AlternateContent>
    </p:spTree>
  </p:cSld>
  <p:clrMapOvr>
    <a:masterClrMapping/>
  </p:clrMapOvr>
  <p:transition>
    <p:split dir="in"/>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bg/>
                                          </p:spTgt>
                                        </p:tgtEl>
                                        <p:attrNameLst>
                                          <p:attrName>style.visibility</p:attrName>
                                        </p:attrNameLst>
                                      </p:cBhvr>
                                      <p:to>
                                        <p:strVal val="visible"/>
                                      </p:to>
                                    </p:set>
                                    <p:animEffect transition="in" filter="wipe(left)">
                                      <p:cBhvr>
                                        <p:cTn id="7" dur="500"/>
                                        <p:tgtEl>
                                          <p:spTgt spid="5">
                                            <p:bg/>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5">
                                            <p:txEl>
                                              <p:pRg st="0" end="0"/>
                                            </p:txEl>
                                          </p:spTgt>
                                        </p:tgtEl>
                                        <p:attrNameLst>
                                          <p:attrName>style.visibility</p:attrName>
                                        </p:attrNameLst>
                                      </p:cBhvr>
                                      <p:to>
                                        <p:strVal val="visible"/>
                                      </p:to>
                                    </p:set>
                                    <p:animEffect transition="in" filter="wipe(left)">
                                      <p:cBhvr>
                                        <p:cTn id="10" dur="500"/>
                                        <p:tgtEl>
                                          <p:spTgt spid="5">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7">
                                            <p:bg/>
                                          </p:spTgt>
                                        </p:tgtEl>
                                        <p:attrNameLst>
                                          <p:attrName>style.visibility</p:attrName>
                                        </p:attrNameLst>
                                      </p:cBhvr>
                                      <p:to>
                                        <p:strVal val="visible"/>
                                      </p:to>
                                    </p:set>
                                    <p:animEffect transition="in" filter="wipe(left)">
                                      <p:cBhvr>
                                        <p:cTn id="15" dur="500"/>
                                        <p:tgtEl>
                                          <p:spTgt spid="7">
                                            <p:bg/>
                                          </p:spTgt>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7">
                                            <p:txEl>
                                              <p:pRg st="0" end="0"/>
                                            </p:txEl>
                                          </p:spTgt>
                                        </p:tgtEl>
                                        <p:attrNameLst>
                                          <p:attrName>style.visibility</p:attrName>
                                        </p:attrNameLst>
                                      </p:cBhvr>
                                      <p:to>
                                        <p:strVal val="visible"/>
                                      </p:to>
                                    </p:set>
                                    <p:animEffect transition="in" filter="wipe(left)">
                                      <p:cBhvr>
                                        <p:cTn id="18" dur="500"/>
                                        <p:tgtEl>
                                          <p:spTgt spid="7">
                                            <p:txEl>
                                              <p:pRg st="0" end="0"/>
                                            </p:txEl>
                                          </p:spTgt>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8">
                                            <p:bg/>
                                          </p:spTgt>
                                        </p:tgtEl>
                                        <p:attrNameLst>
                                          <p:attrName>style.visibility</p:attrName>
                                        </p:attrNameLst>
                                      </p:cBhvr>
                                      <p:to>
                                        <p:strVal val="visible"/>
                                      </p:to>
                                    </p:set>
                                    <p:animEffect transition="in" filter="wipe(left)">
                                      <p:cBhvr>
                                        <p:cTn id="21" dur="500"/>
                                        <p:tgtEl>
                                          <p:spTgt spid="8">
                                            <p:bg/>
                                          </p:spTgt>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8">
                                            <p:txEl>
                                              <p:pRg st="0" end="0"/>
                                            </p:txEl>
                                          </p:spTgt>
                                        </p:tgtEl>
                                        <p:attrNameLst>
                                          <p:attrName>style.visibility</p:attrName>
                                        </p:attrNameLst>
                                      </p:cBhvr>
                                      <p:to>
                                        <p:strVal val="visible"/>
                                      </p:to>
                                    </p:set>
                                    <p:animEffect transition="in" filter="wipe(left)">
                                      <p:cBhvr>
                                        <p:cTn id="24" dur="500"/>
                                        <p:tgtEl>
                                          <p:spTgt spid="8">
                                            <p:txEl>
                                              <p:pRg st="0" end="0"/>
                                            </p:txEl>
                                          </p:spTgt>
                                        </p:tgtEl>
                                      </p:cBhvr>
                                    </p:animEffect>
                                  </p:childTnLst>
                                </p:cTn>
                              </p:par>
                              <p:par>
                                <p:cTn id="25" presetID="22" presetClass="entr" presetSubtype="8" fill="hold" grpId="0" nodeType="withEffect">
                                  <p:stCondLst>
                                    <p:cond delay="0"/>
                                  </p:stCondLst>
                                  <p:childTnLst>
                                    <p:set>
                                      <p:cBhvr>
                                        <p:cTn id="26" dur="1" fill="hold">
                                          <p:stCondLst>
                                            <p:cond delay="0"/>
                                          </p:stCondLst>
                                        </p:cTn>
                                        <p:tgtEl>
                                          <p:spTgt spid="8">
                                            <p:txEl>
                                              <p:pRg st="1" end="1"/>
                                            </p:txEl>
                                          </p:spTgt>
                                        </p:tgtEl>
                                        <p:attrNameLst>
                                          <p:attrName>style.visibility</p:attrName>
                                        </p:attrNameLst>
                                      </p:cBhvr>
                                      <p:to>
                                        <p:strVal val="visible"/>
                                      </p:to>
                                    </p:set>
                                    <p:animEffect transition="in" filter="wipe(left)">
                                      <p:cBhvr>
                                        <p:cTn id="27" dur="500"/>
                                        <p:tgtEl>
                                          <p:spTgt spid="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build="p"/>
      <p:bldP spid="7" grpId="0" animBg="1" build="p"/>
      <p:bldP spid="8" grpId="0" animBg="1"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ransition>
    <p:split dir="in"/>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QC_5_BD.38_1#3868e6b47?vbadefaultcenterpage=1&amp;parentnodeid=ac069ab31&amp;vbahtmlprocessed=1&amp;bbb=1&amp;hasbroken=1"/>
              <p:cNvSpPr/>
              <p:nvPr/>
            </p:nvSpPr>
            <p:spPr>
              <a:xfrm>
                <a:off x="502920" y="1153491"/>
                <a:ext cx="11183112" cy="1034669"/>
              </a:xfrm>
              <a:prstGeom prst="rect">
                <a:avLst/>
              </a:prstGeom>
              <a:noFill/>
            </p:spPr>
            <p:txBody>
              <a:bodyPr wrap="none" lIns="0" tIns="0" rIns="0" bIns="0" rtlCol="0" anchor="t"/>
              <a:lstStyle/>
              <a:p>
                <a:pPr algn="l" latinLnBrk="1">
                  <a:lnSpc>
                    <a:spcPct val="150000"/>
                  </a:lnSpc>
                </a:pPr>
                <a:r>
                  <a:rPr lang="en-US" altLang="zh-CN" sz="2400" b="1"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2.</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（多选题）</a:t>
                </a:r>
                <a:r>
                  <a:rPr lang="en-US" altLang="zh-CN" sz="2400" b="0" i="0" dirty="0">
                    <a:solidFill>
                      <a:srgbClr val="E81B23"/>
                    </a:solidFill>
                    <a:latin typeface="Times New Roman" panose="02020603050405020304" pitchFamily="34" charset="0"/>
                    <a:ea typeface="微软雅黑" panose="020B0503020204020204" pitchFamily="34" charset="-122"/>
                    <a:cs typeface="Times New Roman" panose="02020603050405020304" pitchFamily="34" charset="-120"/>
                  </a:rPr>
                  <a:t>（2024</a:t>
                </a:r>
                <a:r>
                  <a:rPr lang="en-US" altLang="zh-CN" sz="2400" b="1" i="0" dirty="0">
                    <a:solidFill>
                      <a:srgbClr val="E81B23"/>
                    </a:solidFill>
                    <a:latin typeface="Times New Roman" panose="02020603050405020304" pitchFamily="34" charset="0"/>
                    <a:ea typeface="微软雅黑" panose="020B0503020204020204" pitchFamily="34" charset="-122"/>
                    <a:cs typeface="Times New Roman" panose="02020603050405020304" pitchFamily="34" charset="-120"/>
                  </a:rPr>
                  <a:t> · </a:t>
                </a:r>
                <a:r>
                  <a:rPr lang="en-US" altLang="zh-CN" sz="2400" b="0" i="0" dirty="0">
                    <a:solidFill>
                      <a:srgbClr val="E81B23"/>
                    </a:solidFill>
                    <a:latin typeface="Times New Roman" panose="02020603050405020304" pitchFamily="34" charset="0"/>
                    <a:ea typeface="微软雅黑" panose="020B0503020204020204" pitchFamily="34" charset="-122"/>
                    <a:cs typeface="Times New Roman" panose="02020603050405020304" pitchFamily="34" charset="-120"/>
                  </a:rPr>
                  <a:t>浙江模拟）</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已知100个数据的第75百分位数是</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9</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3</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r>
                  <a:rPr lang="en-US" altLang="zh-CN" sz="2400" b="0" i="0" dirty="0" err="1">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则下列说法</a:t>
                </a:r>
                <a:endPar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endParaRPr>
              </a:p>
              <a:p>
                <a:pPr latinLnBrk="1">
                  <a:lnSpc>
                    <a:spcPct val="150000"/>
                  </a:lnSpc>
                </a:pPr>
                <a:r>
                  <a:rPr lang="en-US" altLang="zh-CN" sz="2400" b="0" i="0" dirty="0" err="1">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不正确的是</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r>
                  <a:rPr lang="en-US" altLang="zh-CN" sz="2400" b="0" i="0" dirty="0">
                    <a:solidFill>
                      <a:srgbClr val="00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1" i="0" dirty="0">
                    <a:solidFill>
                      <a:srgbClr val="00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r>
                  <a:rPr lang="en-US" altLang="zh-CN" sz="2400" b="0" i="0" dirty="0">
                    <a:solidFill>
                      <a:srgbClr val="00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2400" dirty="0"/>
              </a:p>
            </p:txBody>
          </p:sp>
        </mc:Choice>
        <mc:Fallback>
          <p:sp>
            <p:nvSpPr>
              <p:cNvPr id="2" name="QC_5_BD.38_1#3868e6b47?vbadefaultcenterpage=1&amp;parentnodeid=ac069ab31&amp;vbahtmlprocessed=1&amp;bbb=1&amp;hasbroken=1"/>
              <p:cNvSpPr>
                <a:spLocks noRot="1" noChangeAspect="1" noMove="1" noResize="1" noEditPoints="1" noAdjustHandles="1" noChangeArrowheads="1" noChangeShapeType="1" noTextEdit="1"/>
              </p:cNvSpPr>
              <p:nvPr/>
            </p:nvSpPr>
            <p:spPr>
              <a:xfrm>
                <a:off x="502920" y="1153491"/>
                <a:ext cx="11183112" cy="1034669"/>
              </a:xfrm>
              <a:prstGeom prst="rect">
                <a:avLst/>
              </a:prstGeom>
              <a:blipFill rotWithShape="1">
                <a:blip r:embed="rId1"/>
                <a:stretch>
                  <a:fillRect t="-32" r="1" b="-6019"/>
                </a:stretch>
              </a:blipFill>
            </p:spPr>
            <p:txBody>
              <a:bodyPr/>
              <a:lstStyle/>
              <a:p>
                <a:r>
                  <a:rPr lang="zh-CN" altLang="en-US">
                    <a:noFill/>
                  </a:rPr>
                  <a:t> </a:t>
                </a:r>
              </a:p>
            </p:txBody>
          </p:sp>
        </mc:Fallback>
      </mc:AlternateContent>
      <p:sp>
        <p:nvSpPr>
          <p:cNvPr id="3" name="QC_5_AN.39_1#3868e6b47.bracket?vbadefaultcenterpage=1&amp;parentnodeid=ac069ab31&amp;vbapositionanswer=19&amp;vbahtmlprocessed=1"/>
          <p:cNvSpPr/>
          <p:nvPr/>
        </p:nvSpPr>
        <p:spPr>
          <a:xfrm>
            <a:off x="2319020" y="1702132"/>
            <a:ext cx="865188" cy="478600"/>
          </a:xfrm>
          <a:prstGeom prst="rect">
            <a:avLst/>
          </a:prstGeom>
          <a:noFill/>
        </p:spPr>
        <p:txBody>
          <a:bodyPr wrap="none" lIns="0" tIns="0" rIns="0" bIns="0" rtlCol="0" anchor="t"/>
          <a:lstStyle/>
          <a:p>
            <a:pPr marL="0" algn="ctr" latinLnBrk="1">
              <a:lnSpc>
                <a:spcPts val="4200"/>
              </a:lnSpc>
            </a:pPr>
            <a:r>
              <a:rPr lang="en-US" altLang="zh-CN" sz="2400" b="1"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ABD</a:t>
            </a:r>
            <a:endParaRPr lang="en-US" altLang="zh-CN" sz="2400" dirty="0"/>
          </a:p>
        </p:txBody>
      </p:sp>
      <mc:AlternateContent xmlns:mc="http://schemas.openxmlformats.org/markup-compatibility/2006">
        <mc:Choice xmlns:a14="http://schemas.microsoft.com/office/drawing/2010/main" Requires="a14">
          <p:sp>
            <p:nvSpPr>
              <p:cNvPr id="4" name="QC_5_BD.40_1#3868e6b47.choices?vbadefaultcenterpage=1&amp;parentnodeid=ac069ab31&amp;vbahtmlprocessed=1"/>
              <p:cNvSpPr/>
              <p:nvPr/>
            </p:nvSpPr>
            <p:spPr>
              <a:xfrm>
                <a:off x="502920" y="2258009"/>
                <a:ext cx="11183112" cy="2135950"/>
              </a:xfrm>
              <a:prstGeom prst="rect">
                <a:avLst/>
              </a:prstGeom>
              <a:noFill/>
            </p:spPr>
            <p:txBody>
              <a:bodyPr wrap="square" lIns="0" tIns="0" rIns="0" bIns="0" rtlCol="0" anchor="t"/>
              <a:lstStyle/>
              <a:p>
                <a:pPr marL="0" algn="l" latinLnBrk="1">
                  <a:lnSpc>
                    <a:spcPct val="15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A.这100个数据中一定有75个数小于或等于9.3</a:t>
                </a:r>
                <a:endParaRPr lang="en-US" altLang="zh-CN" sz="2400" dirty="0"/>
              </a:p>
              <a:p>
                <a:pPr marL="0" algn="l" latinLnBrk="1">
                  <a:lnSpc>
                    <a:spcPct val="15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B.把这100个数据从小到大排列后，</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9</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3</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是第75个数据</a:t>
                </a:r>
                <a:endParaRPr lang="en-US" altLang="zh-CN" sz="2400" dirty="0"/>
              </a:p>
              <a:p>
                <a:pPr marL="0" algn="l" latinLnBrk="1">
                  <a:lnSpc>
                    <a:spcPct val="15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C.把这100个数据从小到大排列后，</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9</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3</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是第75个数据和第76个数据的平均数</a:t>
                </a:r>
                <a:endParaRPr lang="en-US" altLang="zh-CN" sz="2400" dirty="0"/>
              </a:p>
              <a:p>
                <a:pPr marL="0" algn="l" latinLnBrk="1">
                  <a:lnSpc>
                    <a:spcPct val="15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D.把这100个数据从小到大排列后，</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9</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3</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是第75个数据和第74个数据的平均数</a:t>
                </a:r>
                <a:endParaRPr lang="en-US" altLang="zh-CN" sz="2400" dirty="0"/>
              </a:p>
            </p:txBody>
          </p:sp>
        </mc:Choice>
        <mc:Fallback>
          <p:sp>
            <p:nvSpPr>
              <p:cNvPr id="4" name="QC_5_BD.40_1#3868e6b47.choices?vbadefaultcenterpage=1&amp;parentnodeid=ac069ab31&amp;vbahtmlprocessed=1"/>
              <p:cNvSpPr>
                <a:spLocks noRot="1" noChangeAspect="1" noMove="1" noResize="1" noEditPoints="1" noAdjustHandles="1" noChangeArrowheads="1" noChangeShapeType="1" noTextEdit="1"/>
              </p:cNvSpPr>
              <p:nvPr/>
            </p:nvSpPr>
            <p:spPr>
              <a:xfrm>
                <a:off x="502920" y="2258009"/>
                <a:ext cx="11183112" cy="2135950"/>
              </a:xfrm>
              <a:prstGeom prst="rect">
                <a:avLst/>
              </a:prstGeom>
              <a:blipFill rotWithShape="1">
                <a:blip r:embed="rId2"/>
                <a:stretch>
                  <a:fillRect t="-27" r="1" b="-2717"/>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 name="QC_5_AS.41_1#3868e6b47?vbadefaultcenterpage=1&amp;parentnodeid=ac069ab31&amp;vbahtmlprocessed=1&amp;bbb=1&amp;hasbroken=1"/>
              <p:cNvSpPr/>
              <p:nvPr/>
            </p:nvSpPr>
            <p:spPr>
              <a:xfrm>
                <a:off x="502920" y="4405199"/>
                <a:ext cx="11183112" cy="1587310"/>
              </a:xfrm>
              <a:prstGeom prst="rect">
                <a:avLst/>
              </a:prstGeom>
              <a:noFill/>
            </p:spPr>
            <p:txBody>
              <a:bodyPr wrap="none" lIns="0" tIns="0" rIns="0" bIns="0" rtlCol="0" anchor="t"/>
              <a:lstStyle/>
              <a:p>
                <a:pPr algn="l" latinLnBrk="1">
                  <a:lnSpc>
                    <a:spcPct val="150000"/>
                  </a:lnSpc>
                </a:pPr>
                <a:r>
                  <a:rPr lang="en-US" altLang="zh-CN" sz="2400" b="1"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解析</a:t>
                </a:r>
                <a:r>
                  <a:rPr lang="en-US" altLang="zh-CN" sz="2400" b="1" i="0" dirty="0">
                    <a:solidFill>
                      <a:srgbClr val="FF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因为</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100</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75</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75</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为整数，所以把这100个数据从小到大排列后，第</a:t>
                </a: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75个数</a:t>
                </a:r>
                <a:endPar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endParaRPr>
              </a:p>
              <a:p>
                <a:pPr latinLnBrk="1">
                  <a:lnSpc>
                    <a:spcPct val="150000"/>
                  </a:lnSpc>
                </a:pP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据和第</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76个数据的平均数为第75百分位数，是</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9</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3</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，则C正确，其他选项均不正确</a:t>
                </a: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.故</a:t>
                </a:r>
                <a:endPar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endParaRPr>
              </a:p>
              <a:p>
                <a:pPr latinLnBrk="1">
                  <a:lnSpc>
                    <a:spcPct val="150000"/>
                  </a:lnSpc>
                </a:pP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选</a:t>
                </a:r>
                <a14:m>
                  <m:oMath xmlns:m="http://schemas.openxmlformats.org/officeDocument/2006/math">
                    <m:r>
                      <m:rPr>
                        <m:sty m:val="p"/>
                      </m:rP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ABD</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2400" dirty="0"/>
              </a:p>
            </p:txBody>
          </p:sp>
        </mc:Choice>
        <mc:Fallback>
          <p:sp>
            <p:nvSpPr>
              <p:cNvPr id="5" name="QC_5_AS.41_1#3868e6b47?vbadefaultcenterpage=1&amp;parentnodeid=ac069ab31&amp;vbahtmlprocessed=1&amp;bbb=1&amp;hasbroken=1"/>
              <p:cNvSpPr>
                <a:spLocks noRot="1" noChangeAspect="1" noMove="1" noResize="1" noEditPoints="1" noAdjustHandles="1" noChangeArrowheads="1" noChangeShapeType="1" noTextEdit="1"/>
              </p:cNvSpPr>
              <p:nvPr/>
            </p:nvSpPr>
            <p:spPr>
              <a:xfrm>
                <a:off x="502920" y="4405199"/>
                <a:ext cx="11183112" cy="1587310"/>
              </a:xfrm>
              <a:prstGeom prst="rect">
                <a:avLst/>
              </a:prstGeom>
              <a:blipFill rotWithShape="1">
                <a:blip r:embed="rId3"/>
                <a:stretch>
                  <a:fillRect t="-13" r="1" b="-3680"/>
                </a:stretch>
              </a:blipFill>
            </p:spPr>
            <p:txBody>
              <a:bodyPr/>
              <a:lstStyle/>
              <a:p>
                <a:r>
                  <a:rPr lang="zh-CN" altLang="en-US">
                    <a:noFill/>
                  </a:rPr>
                  <a:t> </a:t>
                </a:r>
              </a:p>
            </p:txBody>
          </p:sp>
        </mc:Fallback>
      </mc:AlternateContent>
    </p:spTree>
  </p:cSld>
  <p:clrMapOvr>
    <a:masterClrMapping/>
  </p:clrMapOvr>
  <p:transition>
    <p:split dir="in"/>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animEffect transition="in" filter="wipe(left)">
                                      <p:cBhvr>
                                        <p:cTn id="7" dur="500"/>
                                        <p:tgtEl>
                                          <p:spTgt spid="3">
                                            <p:bg/>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wipe(left)">
                                      <p:cBhvr>
                                        <p:cTn id="10" dur="5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5">
                                            <p:bg/>
                                          </p:spTgt>
                                        </p:tgtEl>
                                        <p:attrNameLst>
                                          <p:attrName>style.visibility</p:attrName>
                                        </p:attrNameLst>
                                      </p:cBhvr>
                                      <p:to>
                                        <p:strVal val="visible"/>
                                      </p:to>
                                    </p:set>
                                    <p:animEffect transition="in" filter="wipe(left)">
                                      <p:cBhvr>
                                        <p:cTn id="15" dur="500"/>
                                        <p:tgtEl>
                                          <p:spTgt spid="5">
                                            <p:bg/>
                                          </p:spTgt>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5">
                                            <p:txEl>
                                              <p:pRg st="0" end="0"/>
                                            </p:txEl>
                                          </p:spTgt>
                                        </p:tgtEl>
                                        <p:attrNameLst>
                                          <p:attrName>style.visibility</p:attrName>
                                        </p:attrNameLst>
                                      </p:cBhvr>
                                      <p:to>
                                        <p:strVal val="visible"/>
                                      </p:to>
                                    </p:set>
                                    <p:animEffect transition="in" filter="wipe(left)">
                                      <p:cBhvr>
                                        <p:cTn id="18" dur="500"/>
                                        <p:tgtEl>
                                          <p:spTgt spid="5">
                                            <p:txEl>
                                              <p:pRg st="0" end="0"/>
                                            </p:txEl>
                                          </p:spTgt>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5">
                                            <p:txEl>
                                              <p:pRg st="1" end="1"/>
                                            </p:txEl>
                                          </p:spTgt>
                                        </p:tgtEl>
                                        <p:attrNameLst>
                                          <p:attrName>style.visibility</p:attrName>
                                        </p:attrNameLst>
                                      </p:cBhvr>
                                      <p:to>
                                        <p:strVal val="visible"/>
                                      </p:to>
                                    </p:set>
                                    <p:animEffect transition="in" filter="wipe(left)">
                                      <p:cBhvr>
                                        <p:cTn id="21" dur="500"/>
                                        <p:tgtEl>
                                          <p:spTgt spid="5">
                                            <p:txEl>
                                              <p:pRg st="1" end="1"/>
                                            </p:txEl>
                                          </p:spTgt>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5">
                                            <p:txEl>
                                              <p:pRg st="2" end="2"/>
                                            </p:txEl>
                                          </p:spTgt>
                                        </p:tgtEl>
                                        <p:attrNameLst>
                                          <p:attrName>style.visibility</p:attrName>
                                        </p:attrNameLst>
                                      </p:cBhvr>
                                      <p:to>
                                        <p:strVal val="visible"/>
                                      </p:to>
                                    </p:set>
                                    <p:animEffect transition="in" filter="wipe(left)">
                                      <p:cBhvr>
                                        <p:cTn id="24"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build="p"/>
      <p:bldP spid="5" grpId="0" animBg="1"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QB_5_BD.42_1#743b5ed02?hastextimagelayout=1&amp;vbadefaultcenterpage=1&amp;parentnodeid=ac069ab31&amp;vbahtmlprocessed=1&amp;hassurround=1" descr="preencoded.png"/>
          <p:cNvPicPr>
            <a:picLocks noChangeAspect="1"/>
          </p:cNvPicPr>
          <p:nvPr/>
        </p:nvPicPr>
        <p:blipFill>
          <a:blip r:embed="rId1">
            <a:clrChange>
              <a:clrFrom>
                <a:srgbClr val="FFFFFF"/>
              </a:clrFrom>
              <a:clrTo>
                <a:srgbClr val="FFFFFF">
                  <a:alpha val="0"/>
                </a:srgbClr>
              </a:clrTo>
            </a:clrChange>
          </a:blip>
          <a:stretch>
            <a:fillRect/>
          </a:stretch>
        </p:blipFill>
        <p:spPr>
          <a:xfrm>
            <a:off x="6357591" y="2276330"/>
            <a:ext cx="5266944" cy="2596896"/>
          </a:xfrm>
          <a:prstGeom prst="rect">
            <a:avLst/>
          </a:prstGeom>
          <a:noFill/>
          <a:extLst>
            <a:ext uri="{909E8E84-426E-40DD-AFC4-6F175D3DCCD1}">
              <a14:hiddenFill xmlns:a14="http://schemas.microsoft.com/office/drawing/2010/main">
                <a:solidFill>
                  <a:scrgbClr r="0" g="0" b="0">
                    <a:alpha val="0"/>
                  </a:scrgbClr>
                </a:solidFill>
              </a14:hiddenFill>
            </a:ext>
          </a:extLst>
        </p:spPr>
      </p:pic>
      <mc:AlternateContent xmlns:mc="http://schemas.openxmlformats.org/markup-compatibility/2006">
        <mc:Choice xmlns:a14="http://schemas.microsoft.com/office/drawing/2010/main" Requires="a14">
          <p:sp>
            <p:nvSpPr>
              <p:cNvPr id="3" name="QB_5_BD.42_2#743b5ed02?hastextimagelayout=3&amp;segpoint=1&amp;vbadefaultcenterpage=1&amp;parentnodeid=ac069ab31&amp;vbahtmlprocessed=1&amp;bbb=1&amp;hasbroken=1"/>
              <p:cNvSpPr/>
              <p:nvPr/>
            </p:nvSpPr>
            <p:spPr>
              <a:xfrm>
                <a:off x="502920" y="2230610"/>
                <a:ext cx="5779008" cy="2684780"/>
              </a:xfrm>
              <a:prstGeom prst="rect">
                <a:avLst/>
              </a:prstGeom>
              <a:noFill/>
            </p:spPr>
            <p:txBody>
              <a:bodyPr wrap="none" lIns="0" tIns="0" rIns="0" bIns="0" rtlCol="0" anchor="t"/>
              <a:lstStyle/>
              <a:p>
                <a:pPr algn="l" latinLnBrk="1">
                  <a:lnSpc>
                    <a:spcPct val="150000"/>
                  </a:lnSpc>
                </a:pPr>
                <a:r>
                  <a:rPr lang="en-US" altLang="zh-CN" sz="2400" b="1"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3. </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若将高三某班60名学生参加某次数学模拟</a:t>
                </a:r>
                <a:endPar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endParaRPr>
              </a:p>
              <a:p>
                <a:pPr latinLnBrk="1">
                  <a:lnSpc>
                    <a:spcPct val="150000"/>
                  </a:lnSpc>
                </a:pPr>
                <a:r>
                  <a:rPr lang="en-US" altLang="zh-CN" sz="2400" b="0" i="0" dirty="0" err="1">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考试所得的成绩（成绩均为整数）整理后</a:t>
                </a:r>
                <a:endPar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endParaRPr>
              </a:p>
              <a:p>
                <a:pPr latinLnBrk="1">
                  <a:lnSpc>
                    <a:spcPct val="150000"/>
                  </a:lnSpc>
                </a:pPr>
                <a:r>
                  <a:rPr lang="en-US" altLang="zh-CN" sz="2400" b="0" i="0" dirty="0" err="1">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画出频率分布直方图如图所示，则该班的</a:t>
                </a:r>
                <a:endPar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endParaRPr>
              </a:p>
              <a:p>
                <a:pPr latinLnBrk="1">
                  <a:lnSpc>
                    <a:spcPct val="150000"/>
                  </a:lnSpc>
                </a:pPr>
                <a:r>
                  <a:rPr lang="en-US" altLang="zh-CN" sz="2400" b="0" i="0" dirty="0" err="1">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模拟考试成绩的</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80</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err="1">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分位数约为</a:t>
                </a:r>
                <a:r>
                  <a:rPr lang="en-US" altLang="zh-CN" sz="2400" i="0" dirty="0">
                    <a:solidFill>
                      <a:srgbClr val="000000"/>
                    </a:solidFill>
                    <a:latin typeface="宋体" panose="02010600030101010101" pitchFamily="2" charset="-122"/>
                    <a:ea typeface="宋体" panose="02010600030101010101" pitchFamily="2" charset="-122"/>
                    <a:cs typeface="宋体" panose="02010600030101010101" pitchFamily="34" charset="-120"/>
                  </a:rPr>
                  <a:t>_______</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endParaRPr>
              </a:p>
              <a:p>
                <a:pPr latinLnBrk="1">
                  <a:lnSpc>
                    <a:spcPct val="15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（结果保留两位小数）</a:t>
                </a:r>
                <a:endParaRPr lang="en-US" altLang="zh-CN" sz="2400" dirty="0"/>
              </a:p>
            </p:txBody>
          </p:sp>
        </mc:Choice>
        <mc:Fallback>
          <p:sp>
            <p:nvSpPr>
              <p:cNvPr id="3" name="QB_5_BD.42_2#743b5ed02?hastextimagelayout=3&amp;segpoint=1&amp;vbadefaultcenterpage=1&amp;parentnodeid=ac069ab31&amp;vbahtmlprocessed=1&amp;bbb=1&amp;hasbroken=1"/>
              <p:cNvSpPr>
                <a:spLocks noRot="1" noChangeAspect="1" noMove="1" noResize="1" noEditPoints="1" noAdjustHandles="1" noChangeArrowheads="1" noChangeShapeType="1" noTextEdit="1"/>
              </p:cNvSpPr>
              <p:nvPr/>
            </p:nvSpPr>
            <p:spPr>
              <a:xfrm>
                <a:off x="502920" y="2230610"/>
                <a:ext cx="5779008" cy="2684780"/>
              </a:xfrm>
              <a:prstGeom prst="rect">
                <a:avLst/>
              </a:prstGeom>
              <a:blipFill rotWithShape="1">
                <a:blip r:embed="rId2"/>
                <a:stretch>
                  <a:fillRect t="-18" r="-1672" b="-2158"/>
                </a:stretch>
              </a:blipFill>
            </p:spPr>
            <p:txBody>
              <a:bodyPr/>
              <a:lstStyle/>
              <a:p>
                <a:r>
                  <a:rPr lang="zh-CN" altLang="en-US">
                    <a:noFill/>
                  </a:rPr>
                  <a:t> </a:t>
                </a:r>
              </a:p>
            </p:txBody>
          </p:sp>
        </mc:Fallback>
      </mc:AlternateContent>
      <p:sp>
        <p:nvSpPr>
          <p:cNvPr id="4" name="QB_5_AN.43_1#743b5ed02.blank?vbadefaultcenterpage=1&amp;parentnodeid=ac069ab31&amp;vbapositionanswer=20&amp;vbahtmlprocessed=1"/>
          <p:cNvSpPr/>
          <p:nvPr/>
        </p:nvSpPr>
        <p:spPr>
          <a:xfrm>
            <a:off x="4781233" y="3838430"/>
            <a:ext cx="1058863" cy="478600"/>
          </a:xfrm>
          <a:prstGeom prst="rect">
            <a:avLst/>
          </a:prstGeom>
          <a:noFill/>
        </p:spPr>
        <p:txBody>
          <a:bodyPr wrap="none" lIns="0" tIns="0" rIns="0" bIns="0" rtlCol="0" anchor="t"/>
          <a:lstStyle/>
          <a:p>
            <a:pPr algn="ctr" latinLnBrk="1">
              <a:lnSpc>
                <a:spcPts val="4200"/>
              </a:lnSpc>
            </a:pP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124.44</a:t>
            </a:r>
            <a:endParaRPr lang="en-US" altLang="zh-CN" sz="2400" dirty="0"/>
          </a:p>
        </p:txBody>
      </p:sp>
    </p:spTree>
  </p:cSld>
  <p:clrMapOvr>
    <a:masterClrMapping/>
  </p:clrMapOvr>
  <p:transition>
    <p:split dir="in"/>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bg/>
                                          </p:spTgt>
                                        </p:tgtEl>
                                        <p:attrNameLst>
                                          <p:attrName>style.visibility</p:attrName>
                                        </p:attrNameLst>
                                      </p:cBhvr>
                                      <p:to>
                                        <p:strVal val="visible"/>
                                      </p:to>
                                    </p:set>
                                    <p:animEffect transition="in" filter="wipe(left)">
                                      <p:cBhvr>
                                        <p:cTn id="7" dur="500"/>
                                        <p:tgtEl>
                                          <p:spTgt spid="4">
                                            <p:bg/>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xEl>
                                              <p:pRg st="0" end="0"/>
                                            </p:txEl>
                                          </p:spTgt>
                                        </p:tgtEl>
                                        <p:attrNameLst>
                                          <p:attrName>style.visibility</p:attrName>
                                        </p:attrNameLst>
                                      </p:cBhvr>
                                      <p:to>
                                        <p:strVal val="visible"/>
                                      </p:to>
                                    </p:set>
                                    <p:animEffect transition="in" filter="wipe(left)">
                                      <p:cBhvr>
                                        <p:cTn id="10"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QB_5_AS.44_1#743b5ed02?vbadefaultcenterpage=1&amp;parentnodeid=ac069ab31&amp;vbahtmlprocessed=1&amp;bbb=1&amp;hasbroken=1"/>
              <p:cNvSpPr/>
              <p:nvPr/>
            </p:nvSpPr>
            <p:spPr>
              <a:xfrm>
                <a:off x="502920" y="1823988"/>
                <a:ext cx="11183112" cy="3459925"/>
              </a:xfrm>
              <a:prstGeom prst="rect">
                <a:avLst/>
              </a:prstGeom>
              <a:noFill/>
            </p:spPr>
            <p:txBody>
              <a:bodyPr wrap="none" lIns="0" tIns="0" rIns="0" bIns="0" rtlCol="0" anchor="t"/>
              <a:lstStyle/>
              <a:p>
                <a:pPr algn="l" latinLnBrk="1">
                  <a:lnSpc>
                    <a:spcPct val="150000"/>
                  </a:lnSpc>
                </a:pPr>
                <a:r>
                  <a:rPr lang="en-US" altLang="zh-CN" sz="2400" b="1"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解析</a:t>
                </a:r>
                <a:r>
                  <a:rPr lang="en-US" altLang="zh-CN" sz="2400" b="1" i="0" dirty="0">
                    <a:solidFill>
                      <a:srgbClr val="FF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由频率分布直方图可知，分数在</a:t>
                </a: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120分以下的学生所占的比例为</a:t>
                </a:r>
                <a:endPar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endParaRPr>
              </a:p>
              <a:p>
                <a:pPr latinLnBrk="1">
                  <a:lnSpc>
                    <a:spcPct val="150000"/>
                  </a:lnSpc>
                </a:pPr>
                <a14:m>
                  <m:oMath xmlns:m="http://schemas.openxmlformats.org/officeDocument/2006/math">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0</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01</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0</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015</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0</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015</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0</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03</m:t>
                        </m:r>
                      </m:e>
                    </m:d>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10</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100</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70</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，分数在</a:t>
                </a: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130分以下的学生所占</a:t>
                </a:r>
                <a:endPar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endParaRPr>
              </a:p>
              <a:p>
                <a:pPr latinLnBrk="1">
                  <a:lnSpc>
                    <a:spcPct val="150000"/>
                  </a:lnSpc>
                </a:pP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的比例为</a:t>
                </a:r>
                <a14:m>
                  <m:oMath xmlns:m="http://schemas.openxmlformats.org/officeDocument/2006/math">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0</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01</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0</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015</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0</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015</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0</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03</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0</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0225</m:t>
                        </m:r>
                      </m:e>
                    </m:d>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10</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100</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92</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5</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2400" dirty="0"/>
              </a:p>
              <a:p>
                <a:pPr latinLnBrk="1">
                  <a:lnSpc>
                    <a:spcPct val="150000"/>
                  </a:lnSpc>
                </a:pPr>
                <a:r>
                  <a:rPr lang="en-US" altLang="zh-CN" sz="2400" b="0" i="0">
                    <a:solidFill>
                      <a:srgbClr val="FF0000"/>
                    </a:solidFill>
                    <a:latin typeface="宋体" panose="02010600030101010101" pitchFamily="2" charset="-122"/>
                    <a:ea typeface="微软雅黑" panose="020B0503020204020204" pitchFamily="34" charset="-122"/>
                    <a:cs typeface="Times New Roman" panose="02020603050405020304" pitchFamily="34" charset="-120"/>
                  </a:rPr>
                  <a:t> </a:t>
                </a: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因此</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80</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分位数一定位于</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120</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130</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内.</a:t>
                </a:r>
                <a:endParaRPr lang="en-US" altLang="zh-CN" sz="2400" dirty="0"/>
              </a:p>
              <a:p>
                <a:pPr latinLnBrk="1">
                  <a:lnSpc>
                    <a:spcPct val="150000"/>
                  </a:lnSpc>
                </a:pPr>
                <a:r>
                  <a:rPr lang="en-US" altLang="zh-CN" sz="2400" b="0" i="0">
                    <a:solidFill>
                      <a:srgbClr val="FF0000"/>
                    </a:solidFill>
                    <a:latin typeface="宋体" panose="02010600030101010101" pitchFamily="2" charset="-122"/>
                    <a:ea typeface="微软雅黑" panose="020B0503020204020204" pitchFamily="34" charset="-122"/>
                    <a:cs typeface="Times New Roman" panose="02020603050405020304" pitchFamily="34" charset="-120"/>
                  </a:rPr>
                  <a:t> </a:t>
                </a: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因为</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120</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f>
                      <m:f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fPr>
                      <m:num>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0</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80</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0</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70</m:t>
                        </m:r>
                      </m:num>
                      <m:den>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0</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925</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0</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70</m:t>
                        </m:r>
                      </m:den>
                    </m:f>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10</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124</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44</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2400" dirty="0"/>
              </a:p>
              <a:p>
                <a:pPr latinLnBrk="1">
                  <a:lnSpc>
                    <a:spcPct val="150000"/>
                  </a:lnSpc>
                </a:pPr>
                <a:r>
                  <a:rPr lang="en-US" altLang="zh-CN" sz="2400" b="0" i="0">
                    <a:solidFill>
                      <a:srgbClr val="FF0000"/>
                    </a:solidFill>
                    <a:latin typeface="宋体" panose="02010600030101010101" pitchFamily="2" charset="-122"/>
                    <a:ea typeface="微软雅黑" panose="020B0503020204020204" pitchFamily="34" charset="-122"/>
                    <a:cs typeface="Times New Roman" panose="02020603050405020304" pitchFamily="34" charset="-120"/>
                  </a:rPr>
                  <a:t> </a:t>
                </a: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所以该班的模拟考试成绩的</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80</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分位数约为124.44.</a:t>
                </a:r>
                <a:endParaRPr lang="en-US" altLang="zh-CN" sz="2400" dirty="0"/>
              </a:p>
            </p:txBody>
          </p:sp>
        </mc:Choice>
        <mc:Fallback>
          <p:sp>
            <p:nvSpPr>
              <p:cNvPr id="2" name="QB_5_AS.44_1#743b5ed02?vbadefaultcenterpage=1&amp;parentnodeid=ac069ab31&amp;vbahtmlprocessed=1&amp;bbb=1&amp;hasbroken=1"/>
              <p:cNvSpPr>
                <a:spLocks noRot="1" noChangeAspect="1" noMove="1" noResize="1" noEditPoints="1" noAdjustHandles="1" noChangeArrowheads="1" noChangeShapeType="1" noTextEdit="1"/>
              </p:cNvSpPr>
              <p:nvPr/>
            </p:nvSpPr>
            <p:spPr>
              <a:xfrm>
                <a:off x="502920" y="1823988"/>
                <a:ext cx="11183112" cy="3459925"/>
              </a:xfrm>
              <a:prstGeom prst="rect">
                <a:avLst/>
              </a:prstGeom>
              <a:blipFill rotWithShape="1">
                <a:blip r:embed="rId1"/>
                <a:stretch>
                  <a:fillRect t="-8" r="1" b="-1943"/>
                </a:stretch>
              </a:blipFill>
            </p:spPr>
            <p:txBody>
              <a:bodyPr/>
              <a:lstStyle/>
              <a:p>
                <a:r>
                  <a:rPr lang="zh-CN" altLang="en-US">
                    <a:noFill/>
                  </a:rPr>
                  <a:t> </a:t>
                </a:r>
              </a:p>
            </p:txBody>
          </p:sp>
        </mc:Fallback>
      </mc:AlternateContent>
    </p:spTree>
  </p:cSld>
  <p:clrMapOvr>
    <a:masterClrMapping/>
  </p:clrMapOvr>
  <p:transition>
    <p:split dir="in"/>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bg/>
                                          </p:spTgt>
                                        </p:tgtEl>
                                        <p:attrNameLst>
                                          <p:attrName>style.visibility</p:attrName>
                                        </p:attrNameLst>
                                      </p:cBhvr>
                                      <p:to>
                                        <p:strVal val="visible"/>
                                      </p:to>
                                    </p:set>
                                    <p:animEffect transition="in" filter="wipe(left)">
                                      <p:cBhvr>
                                        <p:cTn id="7" dur="500"/>
                                        <p:tgtEl>
                                          <p:spTgt spid="2">
                                            <p:bg/>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
                                            <p:txEl>
                                              <p:pRg st="0" end="0"/>
                                            </p:txEl>
                                          </p:spTgt>
                                        </p:tgtEl>
                                        <p:attrNameLst>
                                          <p:attrName>style.visibility</p:attrName>
                                        </p:attrNameLst>
                                      </p:cBhvr>
                                      <p:to>
                                        <p:strVal val="visible"/>
                                      </p:to>
                                    </p:set>
                                    <p:animEffect transition="in" filter="wipe(left)">
                                      <p:cBhvr>
                                        <p:cTn id="10" dur="500"/>
                                        <p:tgtEl>
                                          <p:spTgt spid="2">
                                            <p:txEl>
                                              <p:pRg st="0" end="0"/>
                                            </p:txEl>
                                          </p:spTgt>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animEffect transition="in" filter="wipe(left)">
                                      <p:cBhvr>
                                        <p:cTn id="13" dur="500"/>
                                        <p:tgtEl>
                                          <p:spTgt spid="2">
                                            <p:txEl>
                                              <p:pRg st="1" end="1"/>
                                            </p:txEl>
                                          </p:spTgt>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2">
                                            <p:txEl>
                                              <p:pRg st="2" end="2"/>
                                            </p:txEl>
                                          </p:spTgt>
                                        </p:tgtEl>
                                        <p:attrNameLst>
                                          <p:attrName>style.visibility</p:attrName>
                                        </p:attrNameLst>
                                      </p:cBhvr>
                                      <p:to>
                                        <p:strVal val="visible"/>
                                      </p:to>
                                    </p:set>
                                    <p:animEffect transition="in" filter="wipe(left)">
                                      <p:cBhvr>
                                        <p:cTn id="16" dur="500"/>
                                        <p:tgtEl>
                                          <p:spTgt spid="2">
                                            <p:txEl>
                                              <p:pRg st="2" end="2"/>
                                            </p:txEl>
                                          </p:spTgt>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animEffect transition="in" filter="wipe(left)">
                                      <p:cBhvr>
                                        <p:cTn id="19" dur="500"/>
                                        <p:tgtEl>
                                          <p:spTgt spid="2">
                                            <p:txEl>
                                              <p:pRg st="3" end="3"/>
                                            </p:txEl>
                                          </p:spTgt>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2">
                                            <p:txEl>
                                              <p:pRg st="4" end="4"/>
                                            </p:txEl>
                                          </p:spTgt>
                                        </p:tgtEl>
                                        <p:attrNameLst>
                                          <p:attrName>style.visibility</p:attrName>
                                        </p:attrNameLst>
                                      </p:cBhvr>
                                      <p:to>
                                        <p:strVal val="visible"/>
                                      </p:to>
                                    </p:set>
                                    <p:animEffect transition="in" filter="wipe(left)">
                                      <p:cBhvr>
                                        <p:cTn id="22" dur="500"/>
                                        <p:tgtEl>
                                          <p:spTgt spid="2">
                                            <p:txEl>
                                              <p:pRg st="4" end="4"/>
                                            </p:txEl>
                                          </p:spTgt>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2">
                                            <p:txEl>
                                              <p:pRg st="5" end="5"/>
                                            </p:txEl>
                                          </p:spTgt>
                                        </p:tgtEl>
                                        <p:attrNameLst>
                                          <p:attrName>style.visibility</p:attrName>
                                        </p:attrNameLst>
                                      </p:cBhvr>
                                      <p:to>
                                        <p:strVal val="visible"/>
                                      </p:to>
                                    </p:set>
                                    <p:animEffect transition="in" filter="wipe(left)">
                                      <p:cBhvr>
                                        <p:cTn id="25" dur="500"/>
                                        <p:tgtEl>
                                          <p:spTgt spid="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QB_5_BD.45_1#32ee040e9?vbadefaultcenterpage=1&amp;parentnodeid=ac069ab31&amp;vbahtmlprocessed=1&amp;bbb=1&amp;hasbroken=1"/>
          <p:cNvSpPr/>
          <p:nvPr/>
        </p:nvSpPr>
        <p:spPr>
          <a:xfrm>
            <a:off x="502920" y="1869804"/>
            <a:ext cx="11183112" cy="1583309"/>
          </a:xfrm>
          <a:prstGeom prst="rect">
            <a:avLst/>
          </a:prstGeom>
          <a:noFill/>
        </p:spPr>
        <p:txBody>
          <a:bodyPr wrap="none" lIns="0" tIns="0" rIns="0" bIns="0" rtlCol="0" anchor="t"/>
          <a:lstStyle/>
          <a:p>
            <a:pPr algn="l" latinLnBrk="1">
              <a:lnSpc>
                <a:spcPct val="150000"/>
              </a:lnSpc>
            </a:pPr>
            <a:r>
              <a:rPr lang="en-US" altLang="zh-CN" sz="2400" b="1"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4.</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（双空题）一个容量为20的样本，若其数据按从小到大的顺序排列为</a:t>
            </a: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1，2，2，3，</a:t>
            </a:r>
            <a:endPar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endParaRPr>
          </a:p>
          <a:p>
            <a:pPr latinLnBrk="1">
              <a:lnSpc>
                <a:spcPct val="150000"/>
              </a:lnSpc>
            </a:pP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5，6，6，7，8，8，9，10，13，13，14，15，17，17，18，18</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则该组数据的第75</a:t>
            </a:r>
            <a:endPar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endParaRPr>
          </a:p>
          <a:p>
            <a:pPr latinLnBrk="1">
              <a:lnSpc>
                <a:spcPct val="150000"/>
              </a:lnSpc>
            </a:pP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百分位数为</a:t>
            </a:r>
            <a:r>
              <a:rPr lang="en-US" altLang="zh-CN" sz="2400" i="0">
                <a:solidFill>
                  <a:srgbClr val="000000"/>
                </a:solidFill>
                <a:latin typeface="宋体" panose="02010600030101010101" pitchFamily="2" charset="-122"/>
                <a:ea typeface="宋体" panose="02010600030101010101" pitchFamily="2" charset="-122"/>
                <a:cs typeface="宋体" panose="02010600030101010101" pitchFamily="34" charset="-120"/>
              </a:rPr>
              <a:t>_____</a:t>
            </a: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第</a:t>
            </a: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86百分位数为</a:t>
            </a:r>
            <a:r>
              <a:rPr lang="en-US" altLang="zh-CN" sz="2400" i="0">
                <a:solidFill>
                  <a:srgbClr val="000000"/>
                </a:solidFill>
                <a:latin typeface="宋体" panose="02010600030101010101" pitchFamily="2" charset="-122"/>
                <a:ea typeface="宋体" panose="02010600030101010101" pitchFamily="2" charset="-122"/>
                <a:cs typeface="宋体" panose="02010600030101010101" pitchFamily="34" charset="-120"/>
              </a:rPr>
              <a:t>____</a:t>
            </a: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2400" dirty="0"/>
          </a:p>
        </p:txBody>
      </p:sp>
      <p:sp>
        <p:nvSpPr>
          <p:cNvPr id="3" name="QB_5_AN.46_1#32ee040e9.blank?vbadefaultcenterpage=1&amp;parentnodeid=ac069ab31&amp;vbapositionanswer=21&amp;vbahtmlprocessed=1"/>
          <p:cNvSpPr/>
          <p:nvPr/>
        </p:nvSpPr>
        <p:spPr>
          <a:xfrm>
            <a:off x="2039620" y="2928984"/>
            <a:ext cx="754063" cy="478600"/>
          </a:xfrm>
          <a:prstGeom prst="rect">
            <a:avLst/>
          </a:prstGeom>
          <a:noFill/>
        </p:spPr>
        <p:txBody>
          <a:bodyPr wrap="none" lIns="0" tIns="0" rIns="0" bIns="0" rtlCol="0" anchor="t"/>
          <a:lstStyle/>
          <a:p>
            <a:pPr marL="0" algn="ctr" latinLnBrk="1">
              <a:lnSpc>
                <a:spcPts val="4200"/>
              </a:lnSpc>
            </a:pP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14.5</a:t>
            </a:r>
            <a:endParaRPr lang="en-US" altLang="zh-CN" sz="2400" dirty="0"/>
          </a:p>
        </p:txBody>
      </p:sp>
      <p:sp>
        <p:nvSpPr>
          <p:cNvPr id="4" name="QB_5_AN.47_1#32ee040e9.blank?vbadefaultcenterpage=1&amp;parentnodeid=ac069ab31&amp;vbapositionanswer=22&amp;vbahtmlprocessed=1"/>
          <p:cNvSpPr/>
          <p:nvPr/>
        </p:nvSpPr>
        <p:spPr>
          <a:xfrm>
            <a:off x="5278120" y="2928984"/>
            <a:ext cx="525463" cy="478600"/>
          </a:xfrm>
          <a:prstGeom prst="rect">
            <a:avLst/>
          </a:prstGeom>
          <a:noFill/>
        </p:spPr>
        <p:txBody>
          <a:bodyPr wrap="none" lIns="0" tIns="0" rIns="0" bIns="0" rtlCol="0" anchor="t"/>
          <a:lstStyle/>
          <a:p>
            <a:pPr marL="0" algn="ctr" latinLnBrk="1">
              <a:lnSpc>
                <a:spcPts val="4200"/>
              </a:lnSpc>
            </a:pP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17</a:t>
            </a:r>
            <a:endParaRPr lang="en-US" altLang="zh-CN" sz="2400" dirty="0"/>
          </a:p>
        </p:txBody>
      </p:sp>
      <mc:AlternateContent xmlns:mc="http://schemas.openxmlformats.org/markup-compatibility/2006">
        <mc:Choice xmlns:a14="http://schemas.microsoft.com/office/drawing/2010/main" Requires="a14">
          <p:sp>
            <p:nvSpPr>
              <p:cNvPr id="5" name="QB_5_AS.48_1#32ee040e9?vbadefaultcenterpage=1&amp;parentnodeid=ac069ab31&amp;vbahtmlprocessed=1"/>
              <p:cNvSpPr/>
              <p:nvPr/>
            </p:nvSpPr>
            <p:spPr>
              <a:xfrm>
                <a:off x="502920" y="3457811"/>
                <a:ext cx="11183112" cy="1818386"/>
              </a:xfrm>
              <a:prstGeom prst="rect">
                <a:avLst/>
              </a:prstGeom>
              <a:noFill/>
            </p:spPr>
            <p:txBody>
              <a:bodyPr wrap="square" lIns="0" tIns="0" rIns="0" bIns="0" rtlCol="0" anchor="t"/>
              <a:lstStyle/>
              <a:p>
                <a:pPr algn="l" latinLnBrk="1">
                  <a:lnSpc>
                    <a:spcPct val="150000"/>
                  </a:lnSpc>
                </a:pPr>
                <a:r>
                  <a:rPr lang="en-US" altLang="zh-CN" sz="2400" b="1"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解析</a:t>
                </a:r>
                <a:r>
                  <a:rPr lang="en-US" altLang="zh-CN" sz="2400" b="1" i="0" dirty="0">
                    <a:solidFill>
                      <a:srgbClr val="FF0000"/>
                    </a:solidFill>
                    <a:latin typeface="宋体" panose="02010600030101010101" pitchFamily="2" charset="-122"/>
                    <a:ea typeface="宋体" panose="02010600030101010101" pitchFamily="2" charset="-122"/>
                    <a:cs typeface="宋体" panose="02010600030101010101" pitchFamily="34" charset="-120"/>
                  </a:rPr>
                  <a:t> </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75</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20</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15</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2400" dirty="0"/>
              </a:p>
              <a:p>
                <a:pPr algn="l" latinLnBrk="1">
                  <a:lnSpc>
                    <a:spcPct val="150000"/>
                  </a:lnSpc>
                </a:pP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oMath>
                </a14:m>
                <a:r>
                  <a:rPr lang="en-US" altLang="zh-CN" sz="2400" b="0" i="0" dirty="0">
                    <a:solidFill>
                      <a:srgbClr val="FF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第75百分位数为</a:t>
                </a:r>
                <a14:m>
                  <m:oMath xmlns:m="http://schemas.openxmlformats.org/officeDocument/2006/math">
                    <m:f>
                      <m:f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fPr>
                      <m:num>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14</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15</m:t>
                        </m:r>
                      </m:num>
                      <m:den>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den>
                    </m:f>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14</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5</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2400" dirty="0"/>
              </a:p>
              <a:p>
                <a:pPr algn="l" latinLnBrk="1">
                  <a:lnSpc>
                    <a:spcPct val="150000"/>
                  </a:lnSpc>
                </a:pP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86</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20</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17</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FF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第86百分位数为第18个数据17.</a:t>
                </a:r>
                <a:endParaRPr lang="en-US" altLang="zh-CN" sz="2400" dirty="0"/>
              </a:p>
            </p:txBody>
          </p:sp>
        </mc:Choice>
        <mc:Fallback>
          <p:sp>
            <p:nvSpPr>
              <p:cNvPr id="5" name="QB_5_AS.48_1#32ee040e9?vbadefaultcenterpage=1&amp;parentnodeid=ac069ab31&amp;vbahtmlprocessed=1"/>
              <p:cNvSpPr>
                <a:spLocks noRot="1" noChangeAspect="1" noMove="1" noResize="1" noEditPoints="1" noAdjustHandles="1" noChangeArrowheads="1" noChangeShapeType="1" noTextEdit="1"/>
              </p:cNvSpPr>
              <p:nvPr/>
            </p:nvSpPr>
            <p:spPr>
              <a:xfrm>
                <a:off x="502920" y="3457811"/>
                <a:ext cx="11183112" cy="1818386"/>
              </a:xfrm>
              <a:prstGeom prst="rect">
                <a:avLst/>
              </a:prstGeom>
              <a:blipFill rotWithShape="1">
                <a:blip r:embed="rId1"/>
                <a:stretch>
                  <a:fillRect t="-13" r="1" b="-3807"/>
                </a:stretch>
              </a:blipFill>
            </p:spPr>
            <p:txBody>
              <a:bodyPr/>
              <a:lstStyle/>
              <a:p>
                <a:r>
                  <a:rPr lang="zh-CN" altLang="en-US">
                    <a:noFill/>
                  </a:rPr>
                  <a:t> </a:t>
                </a:r>
              </a:p>
            </p:txBody>
          </p:sp>
        </mc:Fallback>
      </mc:AlternateContent>
    </p:spTree>
  </p:cSld>
  <p:clrMapOvr>
    <a:masterClrMapping/>
  </p:clrMapOvr>
  <p:transition>
    <p:split dir="in"/>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animEffect transition="in" filter="wipe(left)">
                                      <p:cBhvr>
                                        <p:cTn id="7" dur="500"/>
                                        <p:tgtEl>
                                          <p:spTgt spid="3">
                                            <p:bg/>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wipe(left)">
                                      <p:cBhvr>
                                        <p:cTn id="10" dur="5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4">
                                            <p:bg/>
                                          </p:spTgt>
                                        </p:tgtEl>
                                        <p:attrNameLst>
                                          <p:attrName>style.visibility</p:attrName>
                                        </p:attrNameLst>
                                      </p:cBhvr>
                                      <p:to>
                                        <p:strVal val="visible"/>
                                      </p:to>
                                    </p:set>
                                    <p:animEffect transition="in" filter="wipe(left)">
                                      <p:cBhvr>
                                        <p:cTn id="15" dur="500"/>
                                        <p:tgtEl>
                                          <p:spTgt spid="4">
                                            <p:bg/>
                                          </p:spTgt>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4">
                                            <p:txEl>
                                              <p:pRg st="0" end="0"/>
                                            </p:txEl>
                                          </p:spTgt>
                                        </p:tgtEl>
                                        <p:attrNameLst>
                                          <p:attrName>style.visibility</p:attrName>
                                        </p:attrNameLst>
                                      </p:cBhvr>
                                      <p:to>
                                        <p:strVal val="visible"/>
                                      </p:to>
                                    </p:set>
                                    <p:animEffect transition="in" filter="wipe(left)">
                                      <p:cBhvr>
                                        <p:cTn id="18" dur="500"/>
                                        <p:tgtEl>
                                          <p:spTgt spid="4">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5">
                                            <p:bg/>
                                          </p:spTgt>
                                        </p:tgtEl>
                                        <p:attrNameLst>
                                          <p:attrName>style.visibility</p:attrName>
                                        </p:attrNameLst>
                                      </p:cBhvr>
                                      <p:to>
                                        <p:strVal val="visible"/>
                                      </p:to>
                                    </p:set>
                                    <p:animEffect transition="in" filter="wipe(left)">
                                      <p:cBhvr>
                                        <p:cTn id="23" dur="500"/>
                                        <p:tgtEl>
                                          <p:spTgt spid="5">
                                            <p:bg/>
                                          </p:spTgt>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5">
                                            <p:txEl>
                                              <p:pRg st="0" end="0"/>
                                            </p:txEl>
                                          </p:spTgt>
                                        </p:tgtEl>
                                        <p:attrNameLst>
                                          <p:attrName>style.visibility</p:attrName>
                                        </p:attrNameLst>
                                      </p:cBhvr>
                                      <p:to>
                                        <p:strVal val="visible"/>
                                      </p:to>
                                    </p:set>
                                    <p:animEffect transition="in" filter="wipe(left)">
                                      <p:cBhvr>
                                        <p:cTn id="26" dur="500"/>
                                        <p:tgtEl>
                                          <p:spTgt spid="5">
                                            <p:txEl>
                                              <p:pRg st="0" end="0"/>
                                            </p:txEl>
                                          </p:spTgt>
                                        </p:tgtEl>
                                      </p:cBhvr>
                                    </p:animEffect>
                                  </p:childTnLst>
                                </p:cTn>
                              </p:par>
                              <p:par>
                                <p:cTn id="27" presetID="22" presetClass="entr" presetSubtype="8" fill="hold" grpId="0" nodeType="withEffect">
                                  <p:stCondLst>
                                    <p:cond delay="0"/>
                                  </p:stCondLst>
                                  <p:childTnLst>
                                    <p:set>
                                      <p:cBhvr>
                                        <p:cTn id="28" dur="1" fill="hold">
                                          <p:stCondLst>
                                            <p:cond delay="0"/>
                                          </p:stCondLst>
                                        </p:cTn>
                                        <p:tgtEl>
                                          <p:spTgt spid="5">
                                            <p:txEl>
                                              <p:pRg st="1" end="1"/>
                                            </p:txEl>
                                          </p:spTgt>
                                        </p:tgtEl>
                                        <p:attrNameLst>
                                          <p:attrName>style.visibility</p:attrName>
                                        </p:attrNameLst>
                                      </p:cBhvr>
                                      <p:to>
                                        <p:strVal val="visible"/>
                                      </p:to>
                                    </p:set>
                                    <p:animEffect transition="in" filter="wipe(left)">
                                      <p:cBhvr>
                                        <p:cTn id="29" dur="500"/>
                                        <p:tgtEl>
                                          <p:spTgt spid="5">
                                            <p:txEl>
                                              <p:pRg st="1" end="1"/>
                                            </p:txEl>
                                          </p:spTgt>
                                        </p:tgtEl>
                                      </p:cBhvr>
                                    </p:animEffect>
                                  </p:childTnLst>
                                </p:cTn>
                              </p:par>
                              <p:par>
                                <p:cTn id="30" presetID="22" presetClass="entr" presetSubtype="8" fill="hold" grpId="0" nodeType="withEffect">
                                  <p:stCondLst>
                                    <p:cond delay="0"/>
                                  </p:stCondLst>
                                  <p:childTnLst>
                                    <p:set>
                                      <p:cBhvr>
                                        <p:cTn id="31" dur="1" fill="hold">
                                          <p:stCondLst>
                                            <p:cond delay="0"/>
                                          </p:stCondLst>
                                        </p:cTn>
                                        <p:tgtEl>
                                          <p:spTgt spid="5">
                                            <p:txEl>
                                              <p:pRg st="2" end="2"/>
                                            </p:txEl>
                                          </p:spTgt>
                                        </p:tgtEl>
                                        <p:attrNameLst>
                                          <p:attrName>style.visibility</p:attrName>
                                        </p:attrNameLst>
                                      </p:cBhvr>
                                      <p:to>
                                        <p:strVal val="visible"/>
                                      </p:to>
                                    </p:set>
                                    <p:animEffect transition="in" filter="wipe(left)">
                                      <p:cBhvr>
                                        <p:cTn id="32"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build="p"/>
      <p:bldP spid="4" grpId="0" animBg="1" build="p"/>
      <p:bldP spid="5" grpId="0" animBg="1"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_5_BD#10693d5bf?vbadefaultcenterpage=1&amp;parentnodeid=ac069ab31&amp;vbahtmlprocessed=1" descr="preencoded.png"/>
          <p:cNvPicPr>
            <a:picLocks noChangeAspect="1"/>
          </p:cNvPicPr>
          <p:nvPr/>
        </p:nvPicPr>
        <p:blipFill>
          <a:blip r:embed="rId1">
            <a:clrChange>
              <a:clrFrom>
                <a:srgbClr val="FFFFFF"/>
              </a:clrFrom>
              <a:clrTo>
                <a:srgbClr val="FFFFFF">
                  <a:alpha val="0"/>
                </a:srgbClr>
              </a:clrTo>
            </a:clrChange>
          </a:blip>
          <a:stretch>
            <a:fillRect/>
          </a:stretch>
        </p:blipFill>
        <p:spPr>
          <a:xfrm>
            <a:off x="4480560" y="1206482"/>
            <a:ext cx="3236976" cy="393192"/>
          </a:xfrm>
          <a:prstGeom prst="rect">
            <a:avLst/>
          </a:prstGeom>
          <a:noFill/>
          <a:extLst>
            <a:ext uri="{909E8E84-426E-40DD-AFC4-6F175D3DCCD1}">
              <a14:hiddenFill xmlns:a14="http://schemas.microsoft.com/office/drawing/2010/main">
                <a:solidFill>
                  <a:scrgbClr r="0" g="0" b="0">
                    <a:alpha val="0"/>
                  </a:scrgbClr>
                </a:solidFill>
              </a14:hiddenFill>
            </a:ext>
          </a:extLst>
        </p:spPr>
      </p:pic>
      <mc:AlternateContent xmlns:mc="http://schemas.openxmlformats.org/markup-compatibility/2006">
        <mc:Choice xmlns:a14="http://schemas.microsoft.com/office/drawing/2010/main" Requires="a14">
          <p:sp>
            <p:nvSpPr>
              <p:cNvPr id="3" name="P_5_BD#10693d5bf?vbadefaultcenterpage=1&amp;parentnodeid=ac069ab31&amp;vbahtmlprocessed=1"/>
              <p:cNvSpPr/>
              <p:nvPr/>
            </p:nvSpPr>
            <p:spPr>
              <a:xfrm>
                <a:off x="502920" y="1732770"/>
                <a:ext cx="11183112" cy="490220"/>
              </a:xfrm>
              <a:prstGeom prst="rect">
                <a:avLst/>
              </a:prstGeom>
              <a:noFill/>
            </p:spPr>
            <p:txBody>
              <a:bodyPr wrap="square" lIns="0" tIns="0" rIns="0" bIns="0" rtlCol="0" anchor="t"/>
              <a:lstStyle/>
              <a:p>
                <a:pPr algn="ctr" latinLnBrk="1">
                  <a:lnSpc>
                    <a:spcPct val="150000"/>
                  </a:lnSpc>
                </a:pPr>
                <a:r>
                  <a:rPr lang="en-US" altLang="zh-CN" sz="2400" b="1"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计算一组数据的第</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𝑝</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1"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百分位数的步骤</a:t>
                </a:r>
                <a:endParaRPr lang="en-US" altLang="zh-CN" sz="2400" dirty="0"/>
              </a:p>
            </p:txBody>
          </p:sp>
        </mc:Choice>
        <mc:Fallback>
          <p:sp>
            <p:nvSpPr>
              <p:cNvPr id="3" name="P_5_BD#10693d5bf?vbadefaultcenterpage=1&amp;parentnodeid=ac069ab31&amp;vbahtmlprocessed=1"/>
              <p:cNvSpPr>
                <a:spLocks noRot="1" noChangeAspect="1" noMove="1" noResize="1" noEditPoints="1" noAdjustHandles="1" noChangeArrowheads="1" noChangeShapeType="1" noTextEdit="1"/>
              </p:cNvSpPr>
              <p:nvPr/>
            </p:nvSpPr>
            <p:spPr>
              <a:xfrm>
                <a:off x="502920" y="1732770"/>
                <a:ext cx="11183112" cy="490220"/>
              </a:xfrm>
              <a:prstGeom prst="rect">
                <a:avLst/>
              </a:prstGeom>
              <a:blipFill rotWithShape="1">
                <a:blip r:embed="rId2"/>
                <a:stretch>
                  <a:fillRect t="-100" r="1" b="-11817"/>
                </a:stretch>
              </a:blipFill>
            </p:spPr>
            <p:txBody>
              <a:bodyPr/>
              <a:lstStyle/>
              <a:p>
                <a:r>
                  <a:rPr lang="zh-CN" altLang="en-US">
                    <a:noFill/>
                  </a:rPr>
                  <a:t> </a:t>
                </a:r>
              </a:p>
            </p:txBody>
          </p:sp>
        </mc:Fallback>
      </mc:AlternateContent>
      <p:pic>
        <p:nvPicPr>
          <p:cNvPr id="4" name="P_5_BD#10693d5bf?vbadefaultcenterpage=1&amp;parentnodeid=ac069ab31&amp;vbahtmlprocessed=1" descr="preencoded.png"/>
          <p:cNvPicPr>
            <a:picLocks noChangeAspect="1"/>
          </p:cNvPicPr>
          <p:nvPr/>
        </p:nvPicPr>
        <p:blipFill>
          <a:blip r:embed="rId3">
            <a:clrChange>
              <a:clrFrom>
                <a:srgbClr val="FFFFFF"/>
              </a:clrFrom>
              <a:clrTo>
                <a:srgbClr val="FFFFFF">
                  <a:alpha val="0"/>
                </a:srgbClr>
              </a:clrTo>
            </a:clrChange>
          </a:blip>
          <a:stretch>
            <a:fillRect/>
          </a:stretch>
        </p:blipFill>
        <p:spPr>
          <a:xfrm>
            <a:off x="3218688" y="2355070"/>
            <a:ext cx="5751576" cy="3584448"/>
          </a:xfrm>
          <a:prstGeom prst="rect">
            <a:avLst/>
          </a:prstGeom>
          <a:noFill/>
          <a:extLst>
            <a:ext uri="{909E8E84-426E-40DD-AFC4-6F175D3DCCD1}">
              <a14:hiddenFill xmlns:a14="http://schemas.microsoft.com/office/drawing/2010/main">
                <a:solidFill>
                  <a:scrgbClr r="0" g="0" b="0">
                    <a:alpha val="0"/>
                  </a:scrgbClr>
                </a:solidFill>
              </a14:hiddenFill>
            </a:ext>
          </a:extLst>
        </p:spPr>
      </p:pic>
    </p:spTree>
  </p:cSld>
  <p:clrMapOvr>
    <a:masterClrMapping/>
  </p:clrMapOvr>
  <p:transition>
    <p:split dir="in"/>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_4_BD#912ae0a53?vbadefaultcenterpage=1&amp;parentnodeid=c864d8bce&amp;vbahtmlprocessed=1"/>
          <p:cNvSpPr/>
          <p:nvPr/>
        </p:nvSpPr>
        <p:spPr>
          <a:xfrm>
            <a:off x="502920" y="756000"/>
            <a:ext cx="11183112" cy="995680"/>
          </a:xfrm>
          <a:prstGeom prst="rect">
            <a:avLst/>
          </a:prstGeom>
          <a:noFill/>
        </p:spPr>
        <p:txBody>
          <a:bodyPr wrap="square" lIns="0" tIns="0" rIns="0" bIns="0" rtlCol="0" anchor="t"/>
          <a:lstStyle/>
          <a:p>
            <a:pPr algn="l" latinLnBrk="1">
              <a:lnSpc>
                <a:spcPct val="150000"/>
              </a:lnSpc>
            </a:pPr>
            <a:r>
              <a:rPr lang="en-US" altLang="zh-CN" sz="2800" b="1" i="0" dirty="0">
                <a:solidFill>
                  <a:srgbClr val="6E87BD"/>
                </a:solidFill>
                <a:latin typeface="Times New Roman" panose="02020603050405020304" pitchFamily="34" charset="0"/>
                <a:ea typeface="微软雅黑" panose="020B0503020204020204" pitchFamily="34" charset="-122"/>
                <a:cs typeface="Times New Roman" panose="02020603050405020304" pitchFamily="34" charset="-120"/>
              </a:rPr>
              <a:t>考点二</a:t>
            </a:r>
            <a:r>
              <a:rPr lang="en-US" altLang="zh-CN" sz="2800" b="1" i="0" dirty="0">
                <a:solidFill>
                  <a:srgbClr val="6E87BD"/>
                </a:solidFill>
                <a:latin typeface="宋体" panose="02010600030101010101" pitchFamily="2" charset="-122"/>
                <a:ea typeface="宋体" panose="02010600030101010101" pitchFamily="2" charset="-122"/>
                <a:cs typeface="宋体" panose="02010600030101010101" pitchFamily="34" charset="-120"/>
              </a:rPr>
              <a:t> </a:t>
            </a:r>
            <a:r>
              <a:rPr lang="en-US" altLang="zh-CN" sz="2800" b="1" i="0" dirty="0">
                <a:solidFill>
                  <a:srgbClr val="6E87BD"/>
                </a:solidFill>
                <a:latin typeface="Times New Roman" panose="02020603050405020304" pitchFamily="34" charset="0"/>
                <a:ea typeface="微软雅黑" panose="020B0503020204020204" pitchFamily="34" charset="-122"/>
                <a:cs typeface="Times New Roman" panose="02020603050405020304" pitchFamily="34" charset="-120"/>
              </a:rPr>
              <a:t>总体集中趋势的估计［多维探究］</a:t>
            </a:r>
            <a:endParaRPr lang="en-US" altLang="zh-CN" sz="2800" dirty="0"/>
          </a:p>
        </p:txBody>
      </p:sp>
      <p:pic>
        <p:nvPicPr>
          <p:cNvPr id="3" name="C_5_BD#196acc51b?vbadefaultcenterpage=1&amp;parentnodeid=912ae0a53&amp;inlineimagemarkindex=1&amp;vbahtmlprocessed=1" descr="preencoded.png"/>
          <p:cNvPicPr>
            <a:picLocks noChangeAspect="1"/>
          </p:cNvPicPr>
          <p:nvPr/>
        </p:nvPicPr>
        <p:blipFill>
          <a:blip r:embed="rId1"/>
          <a:stretch>
            <a:fillRect/>
          </a:stretch>
        </p:blipFill>
        <p:spPr>
          <a:xfrm>
            <a:off x="528098" y="1520961"/>
            <a:ext cx="1435608" cy="384048"/>
          </a:xfrm>
          <a:prstGeom prst="rect">
            <a:avLst/>
          </a:prstGeom>
        </p:spPr>
      </p:pic>
      <p:sp>
        <p:nvSpPr>
          <p:cNvPr id="4" name="C_5_BD#196acc51b?vbadefaultcenterpage=1&amp;parentnodeid=912ae0a53&amp;vbahtmlprocessed=1"/>
          <p:cNvSpPr/>
          <p:nvPr/>
        </p:nvSpPr>
        <p:spPr>
          <a:xfrm>
            <a:off x="502920" y="1390277"/>
            <a:ext cx="11183112" cy="721360"/>
          </a:xfrm>
          <a:prstGeom prst="rect">
            <a:avLst/>
          </a:prstGeom>
          <a:noFill/>
        </p:spPr>
        <p:txBody>
          <a:bodyPr wrap="square" lIns="0" tIns="0" rIns="0" bIns="0" rtlCol="0" anchor="t"/>
          <a:lstStyle/>
          <a:p>
            <a:pPr algn="l" latinLnBrk="1">
              <a:lnSpc>
                <a:spcPct val="150000"/>
              </a:lnSpc>
            </a:pPr>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&amp;</a:t>
            </a:r>
            <a:r>
              <a:rPr lang="en-US" altLang="zh-CN" sz="100" b="0" i="0" kern="0" spc="-9990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1&amp;</a:t>
            </a:r>
            <a:r>
              <a:rPr lang="en-US" altLang="zh-CN" sz="900" b="0" i="0" kern="0">
                <a:solidFill>
                  <a:srgbClr val="FFFFFF"/>
                </a:solidFill>
                <a:latin typeface="宋体" panose="02010600030101010101" pitchFamily="2" charset="-122"/>
                <a:ea typeface="微软雅黑" panose="020B0503020204020204" pitchFamily="34" charset="-122"/>
                <a:cs typeface="Times New Roman" panose="02020603050405020304" pitchFamily="34" charset="-120"/>
              </a:rPr>
              <a:t>                          </a:t>
            </a:r>
            <a:r>
              <a:rPr lang="en-US" altLang="zh-CN" sz="2600" b="1"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样本的数字特征</a:t>
            </a:r>
            <a:endParaRPr lang="en-US" altLang="zh-CN" sz="100" dirty="0"/>
          </a:p>
        </p:txBody>
      </p:sp>
      <p:sp>
        <p:nvSpPr>
          <p:cNvPr id="5" name="QC_6_BD.49_1#41ea8ead3?vbadefaultcenterpage=1&amp;parentnodeid=196acc51b&amp;vbahtmlprocessed=1"/>
          <p:cNvSpPr/>
          <p:nvPr/>
        </p:nvSpPr>
        <p:spPr>
          <a:xfrm>
            <a:off x="502920" y="1988573"/>
            <a:ext cx="11183112" cy="486029"/>
          </a:xfrm>
          <a:prstGeom prst="rect">
            <a:avLst/>
          </a:prstGeom>
          <a:noFill/>
        </p:spPr>
        <p:txBody>
          <a:bodyPr wrap="square" lIns="0" tIns="0" rIns="0" bIns="0" rtlCol="0" anchor="t"/>
          <a:lstStyle/>
          <a:p>
            <a:pPr marL="0" algn="l" latinLnBrk="1">
              <a:lnSpc>
                <a:spcPct val="150000"/>
              </a:lnSpc>
            </a:pPr>
            <a:r>
              <a:rPr lang="en-US" altLang="zh-CN" sz="2400" b="1"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典例1</a:t>
            </a:r>
            <a:r>
              <a:rPr lang="en-US" altLang="zh-CN" sz="2400" b="1" i="0" dirty="0">
                <a:solidFill>
                  <a:srgbClr val="00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已知甲、乙两班各50人，某次数学考试的成绩情况如表所示：</a:t>
            </a:r>
            <a:endParaRPr lang="en-US" altLang="zh-CN" sz="2400" dirty="0"/>
          </a:p>
        </p:txBody>
      </p:sp>
      <mc:AlternateContent xmlns:mc="http://schemas.openxmlformats.org/markup-compatibility/2006" xmlns:a14="http://schemas.microsoft.com/office/drawing/2010/main">
        <mc:Choice Requires="a14">
          <p:graphicFrame>
            <p:nvGraphicFramePr>
              <p:cNvPr id="26" name="QC_6_BD.49_2#41ea8ead3?colgroup=20,7,7&amp;vbadefaultcenterpage=1&amp;parentnodeid=196acc51b&amp;vbahtmlprocessed=1"/>
              <p:cNvGraphicFramePr>
                <a:graphicFrameLocks noGrp="1"/>
              </p:cNvGraphicFramePr>
              <p:nvPr/>
            </p:nvGraphicFramePr>
            <p:xfrm>
              <a:off x="502920" y="2613248"/>
              <a:ext cx="11164824" cy="3481518"/>
            </p:xfrm>
            <a:graphic>
              <a:graphicData uri="http://schemas.openxmlformats.org/drawingml/2006/table">
                <a:tbl>
                  <a:tblPr/>
                  <a:tblGrid>
                    <a:gridCol w="6263640"/>
                    <a:gridCol w="2450592"/>
                    <a:gridCol w="2450592"/>
                  </a:tblGrid>
                  <a:tr h="435356">
                    <a:tc>
                      <a:txBody>
                        <a:bodyPr/>
                        <a:lstStyle/>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分数段</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甲班人数</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乙班人数</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r>
                  <a:tr h="435166">
                    <a:tc>
                      <a:txBody>
                        <a:bodyPr/>
                        <a:lstStyle/>
                        <a:p>
                          <a:pPr algn="ctr" latinLnBrk="1" hangingPunct="0">
                            <a:lnSpc>
                              <a:spcPct val="130000"/>
                            </a:lnSpc>
                          </a:pP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80</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90</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1</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3</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r>
                  <a:tr h="435166">
                    <a:tc>
                      <a:txBody>
                        <a:bodyPr/>
                        <a:lstStyle/>
                        <a:p>
                          <a:pPr algn="ctr" latinLnBrk="1" hangingPunct="0">
                            <a:lnSpc>
                              <a:spcPct val="130000"/>
                            </a:lnSpc>
                          </a:pP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90</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100</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3</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2</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r>
                  <a:tr h="435166">
                    <a:tc>
                      <a:txBody>
                        <a:bodyPr/>
                        <a:lstStyle/>
                        <a:p>
                          <a:pPr algn="ctr" latinLnBrk="1" hangingPunct="0">
                            <a:lnSpc>
                              <a:spcPct val="130000"/>
                            </a:lnSpc>
                          </a:pP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100</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110</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9</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5</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r>
                  <a:tr h="435166">
                    <a:tc>
                      <a:txBody>
                        <a:bodyPr/>
                        <a:lstStyle/>
                        <a:p>
                          <a:pPr algn="ctr" latinLnBrk="1" hangingPunct="0">
                            <a:lnSpc>
                              <a:spcPct val="130000"/>
                            </a:lnSpc>
                          </a:pP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110</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120</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16</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14</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r>
                  <a:tr h="435166">
                    <a:tc>
                      <a:txBody>
                        <a:bodyPr/>
                        <a:lstStyle/>
                        <a:p>
                          <a:pPr algn="ctr" latinLnBrk="1" hangingPunct="0">
                            <a:lnSpc>
                              <a:spcPct val="130000"/>
                            </a:lnSpc>
                          </a:pP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120</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130</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10</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11</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r>
                  <a:tr h="435166">
                    <a:tc>
                      <a:txBody>
                        <a:bodyPr/>
                        <a:lstStyle/>
                        <a:p>
                          <a:pPr algn="ctr" latinLnBrk="1" hangingPunct="0">
                            <a:lnSpc>
                              <a:spcPct val="130000"/>
                            </a:lnSpc>
                          </a:pP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130</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140</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7</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8</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r>
                  <a:tr h="435166">
                    <a:tc>
                      <a:txBody>
                        <a:bodyPr/>
                        <a:lstStyle/>
                        <a:p>
                          <a:pPr algn="ctr" latinLnBrk="1" hangingPunct="0">
                            <a:lnSpc>
                              <a:spcPct val="130000"/>
                            </a:lnSpc>
                          </a:pP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140</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150</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4</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7</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r>
                </a:tbl>
              </a:graphicData>
            </a:graphic>
          </p:graphicFrame>
        </mc:Choice>
        <mc:Fallback xmlns="">
          <p:graphicFrame>
            <p:nvGraphicFramePr>
              <p:cNvPr id="26" name="QC_6_BD.49_2#41ea8ead3?colgroup=20,7,7&amp;vbadefaultcenterpage=1&amp;parentnodeid=196acc51b&amp;vbahtmlprocessed=1"/>
              <p:cNvGraphicFramePr>
                <a:graphicFrameLocks noGrp="1"/>
              </p:cNvGraphicFramePr>
              <p:nvPr/>
            </p:nvGraphicFramePr>
            <p:xfrm>
              <a:off x="502920" y="2613248"/>
              <a:ext cx="11164824" cy="3481518"/>
            </p:xfrm>
            <a:graphic>
              <a:graphicData uri="http://schemas.openxmlformats.org/drawingml/2006/table">
                <a:tbl>
                  <a:tblPr/>
                  <a:tblGrid>
                    <a:gridCol w="6263640"/>
                    <a:gridCol w="2450592"/>
                    <a:gridCol w="2450592"/>
                  </a:tblGrid>
                  <a:tr h="435356">
                    <a:tc>
                      <a:txBody>
                        <a:bodyPr/>
                        <a:lstStyle/>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分数段</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甲班人数</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乙班人数</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r>
                  <a:tr h="474980">
                    <a:tc>
                      <a:txBody>
                        <a:bodyPr/>
                        <a:lstStyle/>
                        <a:p>
                          <a:endParaRPr lang="zh-CN"/>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blipFill>
                          <a:blip r:embed="rId2"/>
                        </a:blipFill>
                      </a:tcPr>
                    </a:tc>
                    <a:tc>
                      <a:txBody>
                        <a:bodyPr/>
                        <a:lstStyle/>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1</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3</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r>
                  <a:tr h="474980">
                    <a:tc>
                      <a:txBody>
                        <a:bodyPr/>
                        <a:lstStyle/>
                        <a:p>
                          <a:endParaRPr lang="zh-CN"/>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blipFill>
                          <a:blip r:embed="rId2"/>
                        </a:blipFill>
                      </a:tcPr>
                    </a:tc>
                    <a:tc>
                      <a:txBody>
                        <a:bodyPr/>
                        <a:lstStyle/>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3</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2</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r>
                  <a:tr h="474980">
                    <a:tc>
                      <a:txBody>
                        <a:bodyPr/>
                        <a:lstStyle/>
                        <a:p>
                          <a:endParaRPr lang="zh-CN"/>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blipFill>
                          <a:blip r:embed="rId2"/>
                        </a:blipFill>
                      </a:tcPr>
                    </a:tc>
                    <a:tc>
                      <a:txBody>
                        <a:bodyPr/>
                        <a:lstStyle/>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9</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5</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r>
                  <a:tr h="474980">
                    <a:tc>
                      <a:txBody>
                        <a:bodyPr/>
                        <a:lstStyle/>
                        <a:p>
                          <a:endParaRPr lang="zh-CN"/>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blipFill>
                          <a:blip r:embed="rId2"/>
                        </a:blipFill>
                      </a:tcPr>
                    </a:tc>
                    <a:tc>
                      <a:txBody>
                        <a:bodyPr/>
                        <a:lstStyle/>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16</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14</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r>
                  <a:tr h="474980">
                    <a:tc>
                      <a:txBody>
                        <a:bodyPr/>
                        <a:lstStyle/>
                        <a:p>
                          <a:endParaRPr lang="zh-CN"/>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blipFill>
                          <a:blip r:embed="rId2"/>
                        </a:blipFill>
                      </a:tcPr>
                    </a:tc>
                    <a:tc>
                      <a:txBody>
                        <a:bodyPr/>
                        <a:lstStyle/>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10</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11</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r>
                  <a:tr h="474980">
                    <a:tc>
                      <a:txBody>
                        <a:bodyPr/>
                        <a:lstStyle/>
                        <a:p>
                          <a:endParaRPr lang="zh-CN"/>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blipFill>
                          <a:blip r:embed="rId2"/>
                        </a:blipFill>
                      </a:tcPr>
                    </a:tc>
                    <a:tc>
                      <a:txBody>
                        <a:bodyPr/>
                        <a:lstStyle/>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7</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8</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r>
                  <a:tr h="474980">
                    <a:tc>
                      <a:txBody>
                        <a:bodyPr/>
                        <a:lstStyle/>
                        <a:p>
                          <a:endParaRPr lang="zh-CN"/>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blipFill>
                          <a:blip r:embed="rId2"/>
                        </a:blipFill>
                      </a:tcPr>
                    </a:tc>
                    <a:tc>
                      <a:txBody>
                        <a:bodyPr/>
                        <a:lstStyle/>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4</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7</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r>
                </a:tbl>
              </a:graphicData>
            </a:graphic>
          </p:graphicFrame>
        </mc:Fallback>
      </mc:AlternateContent>
    </p:spTree>
  </p:cSld>
  <p:clrMapOvr>
    <a:masterClrMapping/>
  </p:clrMapOvr>
  <p:transition>
    <p:split dir="in"/>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QC_6_BD.49_3#41ea8ead3?vbadefaultcenterpage=1&amp;parentnodeid=196acc51b&amp;vbahtmlprocessed=1&amp;bbb=1&amp;hasbroken=1"/>
          <p:cNvSpPr/>
          <p:nvPr/>
        </p:nvSpPr>
        <p:spPr>
          <a:xfrm>
            <a:off x="502920" y="2508010"/>
            <a:ext cx="11183112" cy="1583309"/>
          </a:xfrm>
          <a:prstGeom prst="rect">
            <a:avLst/>
          </a:prstGeom>
          <a:noFill/>
        </p:spPr>
        <p:txBody>
          <a:bodyPr wrap="none" lIns="0" tIns="0" rIns="0" bIns="0" rtlCol="0" anchor="t"/>
          <a:lstStyle/>
          <a:p>
            <a:pPr algn="l" latinLnBrk="1">
              <a:lnSpc>
                <a:spcPct val="15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各分数段成绩视为均匀分布，有以下结论：①甲班平均成绩低于乙班；</a:t>
            </a: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②甲班成绩</a:t>
            </a:r>
            <a:endPar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endParaRPr>
          </a:p>
          <a:p>
            <a:pPr latinLnBrk="1">
              <a:lnSpc>
                <a:spcPct val="150000"/>
              </a:lnSpc>
            </a:pP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的中位数与乙班相同</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；③甲班成绩的方差比乙班成绩的方差小</a:t>
            </a: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.其中正确结论的序号</a:t>
            </a:r>
            <a:endPar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endParaRPr>
          </a:p>
          <a:p>
            <a:pPr latinLnBrk="1">
              <a:lnSpc>
                <a:spcPct val="150000"/>
              </a:lnSpc>
            </a:pP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是(</a:t>
            </a:r>
            <a:r>
              <a:rPr lang="en-US" altLang="zh-CN" sz="2400" b="0" i="0">
                <a:solidFill>
                  <a:srgbClr val="00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1" i="0">
                <a:solidFill>
                  <a:srgbClr val="00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r>
              <a:rPr lang="en-US" altLang="zh-CN" sz="2400" b="0" i="0">
                <a:solidFill>
                  <a:srgbClr val="00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2400" dirty="0"/>
          </a:p>
        </p:txBody>
      </p:sp>
      <p:sp>
        <p:nvSpPr>
          <p:cNvPr id="3" name="QC_6_AN.50_1#41ea8ead3.bracket?vbadefaultcenterpage=1&amp;parentnodeid=196acc51b&amp;vbapositionanswer=23&amp;vbahtmlprocessed=1"/>
          <p:cNvSpPr/>
          <p:nvPr/>
        </p:nvSpPr>
        <p:spPr>
          <a:xfrm>
            <a:off x="1087120" y="3605290"/>
            <a:ext cx="423863" cy="478600"/>
          </a:xfrm>
          <a:prstGeom prst="rect">
            <a:avLst/>
          </a:prstGeom>
          <a:noFill/>
        </p:spPr>
        <p:txBody>
          <a:bodyPr wrap="none" lIns="0" tIns="0" rIns="0" bIns="0" rtlCol="0" anchor="t"/>
          <a:lstStyle/>
          <a:p>
            <a:pPr algn="ctr" latinLnBrk="1">
              <a:lnSpc>
                <a:spcPts val="4200"/>
              </a:lnSpc>
            </a:pPr>
            <a:r>
              <a:rPr lang="en-US" altLang="zh-CN" sz="2400" b="1"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B</a:t>
            </a:r>
            <a:endParaRPr lang="en-US" altLang="zh-CN" sz="2400" dirty="0"/>
          </a:p>
        </p:txBody>
      </p:sp>
      <p:sp>
        <p:nvSpPr>
          <p:cNvPr id="4" name="QC_6_BD.51_1#41ea8ead3.choices?vbadefaultcenterpage=1&amp;parentnodeid=196acc51b&amp;vbahtmlprocessed=1"/>
          <p:cNvSpPr/>
          <p:nvPr/>
        </p:nvSpPr>
        <p:spPr>
          <a:xfrm>
            <a:off x="502920" y="4151961"/>
            <a:ext cx="11183112" cy="486029"/>
          </a:xfrm>
          <a:prstGeom prst="rect">
            <a:avLst/>
          </a:prstGeom>
          <a:noFill/>
        </p:spPr>
        <p:txBody>
          <a:bodyPr wrap="square" lIns="0" tIns="0" rIns="0" bIns="0" rtlCol="0" anchor="t"/>
          <a:lstStyle/>
          <a:p>
            <a:pPr latinLnBrk="1">
              <a:lnSpc>
                <a:spcPct val="150000"/>
              </a:lnSpc>
              <a:tabLst>
                <a:tab pos="2557145" algn="l"/>
                <a:tab pos="5394325" algn="l"/>
                <a:tab pos="8231505" algn="l"/>
              </a:tabLst>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a:t>
            </a: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.①</a:t>
            </a:r>
            <a:r>
              <a:rPr lang="en-US" altLang="zh-CN" sz="2400" b="0" i="0" spc="-10300">
                <a:solidFill>
                  <a:srgbClr val="00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B.①③</a:t>
            </a:r>
            <a:r>
              <a:rPr lang="en-US" altLang="zh-CN" sz="2400" b="0" i="0" spc="-10300">
                <a:solidFill>
                  <a:srgbClr val="00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C.②③</a:t>
            </a:r>
            <a:r>
              <a:rPr lang="en-US" altLang="zh-CN" sz="2400" b="0" i="0" spc="-10300">
                <a:solidFill>
                  <a:srgbClr val="00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D</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.①②③</a:t>
            </a:r>
            <a:endParaRPr lang="en-US" altLang="zh-CN" sz="2400" dirty="0"/>
          </a:p>
        </p:txBody>
      </p:sp>
    </p:spTree>
  </p:cSld>
  <p:clrMapOvr>
    <a:masterClrMapping/>
  </p:clrMapOvr>
  <p:transition>
    <p:split dir="in"/>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animEffect transition="in" filter="wipe(left)">
                                      <p:cBhvr>
                                        <p:cTn id="7" dur="500"/>
                                        <p:tgtEl>
                                          <p:spTgt spid="3">
                                            <p:bg/>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wipe(left)">
                                      <p:cBhvr>
                                        <p:cTn id="10"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QC_6_AS.52_1#41ea8ead3?vbadefaultcenterpage=1&amp;parentnodeid=196acc51b&amp;vbahtmlprocessed=1&amp;bbb=1&amp;hasbroken=1"/>
              <p:cNvSpPr/>
              <p:nvPr/>
            </p:nvSpPr>
            <p:spPr>
              <a:xfrm>
                <a:off x="502920" y="880060"/>
                <a:ext cx="11183112" cy="5419535"/>
              </a:xfrm>
              <a:prstGeom prst="rect">
                <a:avLst/>
              </a:prstGeom>
              <a:noFill/>
            </p:spPr>
            <p:txBody>
              <a:bodyPr wrap="square" lIns="0" tIns="0" rIns="0" bIns="0" rtlCol="0" anchor="t"/>
              <a:lstStyle/>
              <a:p>
                <a:pPr algn="l" latinLnBrk="1">
                  <a:lnSpc>
                    <a:spcPts val="4400"/>
                  </a:lnSpc>
                </a:pPr>
                <a:r>
                  <a:rPr lang="en-US" altLang="zh-CN" sz="2400" b="1"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解析</a:t>
                </a:r>
                <a:r>
                  <a:rPr lang="en-US" altLang="zh-CN" sz="2400" b="1" i="0" dirty="0">
                    <a:solidFill>
                      <a:srgbClr val="FF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由题可知，</a:t>
                </a:r>
                <a:endPar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endParaRPr>
              </a:p>
              <a:p>
                <a:pPr latinLnBrk="1">
                  <a:lnSpc>
                    <a:spcPts val="5300"/>
                  </a:lnSpc>
                </a:pPr>
                <a14:m>
                  <m:oMath xmlns:m="http://schemas.openxmlformats.org/officeDocument/2006/math">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bar>
                          <m:barPr>
                            <m:pos m:val="top"/>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bar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e>
                        </m:bar>
                      </m:e>
                      <m:sub>
                        <m:r>
                          <m:rPr>
                            <m:nor/>
                          </m:rPr>
                          <a:rPr lang="en-US" altLang="zh-CN" sz="2400" baseline="-10000">
                            <a:solidFill>
                              <a:srgbClr val="FF0000"/>
                            </a:solidFill>
                            <a:latin typeface="Cambria Math" panose="02040503050406030204" pitchFamily="18" charset="0"/>
                          </a:rPr>
                          <m:t>甲</m:t>
                        </m:r>
                      </m:sub>
                    </m:s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f>
                      <m:f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fPr>
                      <m:num>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num>
                      <m:den>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50</m:t>
                        </m:r>
                      </m:den>
                    </m:f>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85</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95</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3</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105</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9</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115</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16</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125</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10</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135</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7</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145</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4</m:t>
                        </m:r>
                      </m:e>
                    </m:d>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118</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6</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2400" dirty="0"/>
              </a:p>
              <a:p>
                <a:pPr latinLnBrk="1">
                  <a:lnSpc>
                    <a:spcPts val="5300"/>
                  </a:lnSpc>
                </a:pPr>
                <a14:m>
                  <m:oMath xmlns:m="http://schemas.openxmlformats.org/officeDocument/2006/math">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bar>
                          <m:barPr>
                            <m:pos m:val="top"/>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bar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e>
                        </m:bar>
                      </m:e>
                      <m:sub>
                        <m:r>
                          <m:rPr>
                            <m:nor/>
                          </m:rPr>
                          <a:rPr lang="en-US" altLang="zh-CN" sz="2400" baseline="-10000">
                            <a:solidFill>
                              <a:srgbClr val="FF0000"/>
                            </a:solidFill>
                            <a:latin typeface="Cambria Math" panose="02040503050406030204" pitchFamily="18" charset="0"/>
                          </a:rPr>
                          <m:t>乙</m:t>
                        </m:r>
                      </m:sub>
                    </m:s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f>
                      <m:f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fPr>
                      <m:num>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num>
                      <m:den>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50</m:t>
                        </m:r>
                      </m:den>
                    </m:f>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85</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3</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95</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105</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5</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115</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14</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125</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11</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135</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8</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145</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7</m:t>
                        </m:r>
                      </m:e>
                    </m:d>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121</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，所以甲班的平均成绩低于乙班的平均成绩，故①正确；</a:t>
                </a:r>
                <a:endParaRPr lang="en-US" altLang="zh-CN" sz="2400" dirty="0"/>
              </a:p>
              <a:p>
                <a:pPr latinLnBrk="1">
                  <a:lnSpc>
                    <a:spcPts val="4400"/>
                  </a:lnSpc>
                </a:pPr>
                <a:r>
                  <a:rPr lang="en-US" altLang="zh-CN" sz="2400" b="0" i="0">
                    <a:solidFill>
                      <a:srgbClr val="FF0000"/>
                    </a:solidFill>
                    <a:latin typeface="宋体" panose="02010600030101010101" pitchFamily="2" charset="-122"/>
                    <a:ea typeface="微软雅黑" panose="020B0503020204020204" pitchFamily="34" charset="-122"/>
                    <a:cs typeface="Times New Roman" panose="02020603050405020304" pitchFamily="34" charset="-120"/>
                  </a:rPr>
                  <a:t> </a:t>
                </a: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因为甲班的中位数位于分数段</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110</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120</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，乙班的中位数位于分数段</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120</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130</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，所</a:t>
                </a:r>
                <a:endPar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endParaRPr>
              </a:p>
              <a:p>
                <a:pPr latinLnBrk="1">
                  <a:lnSpc>
                    <a:spcPts val="4400"/>
                  </a:lnSpc>
                </a:pP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以甲班的中位数低于乙班的中位数</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，故②错误；</a:t>
                </a:r>
                <a:endParaRPr lang="en-US" altLang="zh-CN" sz="2400" dirty="0"/>
              </a:p>
              <a:p>
                <a:pPr latinLnBrk="1">
                  <a:lnSpc>
                    <a:spcPts val="4400"/>
                  </a:lnSpc>
                </a:pPr>
                <a:r>
                  <a:rPr lang="en-US" altLang="zh-CN" sz="2400" b="0" i="0">
                    <a:solidFill>
                      <a:srgbClr val="FF0000"/>
                    </a:solidFill>
                    <a:latin typeface="宋体" panose="02010600030101010101" pitchFamily="2" charset="-122"/>
                    <a:ea typeface="微软雅黑" panose="020B0503020204020204" pitchFamily="34" charset="-122"/>
                    <a:cs typeface="Times New Roman" panose="02020603050405020304" pitchFamily="34" charset="-120"/>
                  </a:rPr>
                  <a:t> </a:t>
                </a: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因为</a:t>
                </a:r>
                <a:endPar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endParaRPr>
              </a:p>
              <a:p>
                <a:pPr latinLnBrk="1">
                  <a:lnSpc>
                    <a:spcPct val="150000"/>
                  </a:lnSpc>
                </a:pPr>
                <a:endParaRPr lang="en-US" altLang="zh-CN" sz="2400" dirty="0"/>
              </a:p>
            </p:txBody>
          </p:sp>
        </mc:Choice>
        <mc:Fallback>
          <p:sp>
            <p:nvSpPr>
              <p:cNvPr id="2" name="QC_6_AS.52_1#41ea8ead3?vbadefaultcenterpage=1&amp;parentnodeid=196acc51b&amp;vbahtmlprocessed=1&amp;bbb=1&amp;hasbroken=1"/>
              <p:cNvSpPr>
                <a:spLocks noRot="1" noChangeAspect="1" noMove="1" noResize="1" noEditPoints="1" noAdjustHandles="1" noChangeArrowheads="1" noChangeShapeType="1" noTextEdit="1"/>
              </p:cNvSpPr>
              <p:nvPr/>
            </p:nvSpPr>
            <p:spPr>
              <a:xfrm>
                <a:off x="502920" y="880060"/>
                <a:ext cx="11183112" cy="5419535"/>
              </a:xfrm>
              <a:prstGeom prst="rect">
                <a:avLst/>
              </a:prstGeom>
              <a:blipFill rotWithShape="1">
                <a:blip r:embed="rId1"/>
                <a:stretch>
                  <a:fillRect t="-11" r="1" b="-1036"/>
                </a:stretch>
              </a:blipFill>
            </p:spPr>
            <p:txBody>
              <a:bodyPr/>
              <a:lstStyle/>
              <a:p>
                <a:r>
                  <a:rPr lang="zh-CN" altLang="en-US">
                    <a:noFill/>
                  </a:rPr>
                  <a:t> </a:t>
                </a:r>
              </a:p>
            </p:txBody>
          </p:sp>
        </mc:Fallback>
      </mc:AlternateContent>
    </p:spTree>
  </p:cSld>
  <p:clrMapOvr>
    <a:masterClrMapping/>
  </p:clrMapOvr>
  <p:transition>
    <p:split dir="in"/>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bg/>
                                          </p:spTgt>
                                        </p:tgtEl>
                                        <p:attrNameLst>
                                          <p:attrName>style.visibility</p:attrName>
                                        </p:attrNameLst>
                                      </p:cBhvr>
                                      <p:to>
                                        <p:strVal val="visible"/>
                                      </p:to>
                                    </p:set>
                                    <p:animEffect transition="in" filter="wipe(left)">
                                      <p:cBhvr>
                                        <p:cTn id="7" dur="500"/>
                                        <p:tgtEl>
                                          <p:spTgt spid="2">
                                            <p:bg/>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
                                            <p:txEl>
                                              <p:pRg st="0" end="0"/>
                                            </p:txEl>
                                          </p:spTgt>
                                        </p:tgtEl>
                                        <p:attrNameLst>
                                          <p:attrName>style.visibility</p:attrName>
                                        </p:attrNameLst>
                                      </p:cBhvr>
                                      <p:to>
                                        <p:strVal val="visible"/>
                                      </p:to>
                                    </p:set>
                                    <p:animEffect transition="in" filter="wipe(left)">
                                      <p:cBhvr>
                                        <p:cTn id="10" dur="500"/>
                                        <p:tgtEl>
                                          <p:spTgt spid="2">
                                            <p:txEl>
                                              <p:pRg st="0" end="0"/>
                                            </p:txEl>
                                          </p:spTgt>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animEffect transition="in" filter="wipe(left)">
                                      <p:cBhvr>
                                        <p:cTn id="13" dur="500"/>
                                        <p:tgtEl>
                                          <p:spTgt spid="2">
                                            <p:txEl>
                                              <p:pRg st="1" end="1"/>
                                            </p:txEl>
                                          </p:spTgt>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2">
                                            <p:txEl>
                                              <p:pRg st="2" end="2"/>
                                            </p:txEl>
                                          </p:spTgt>
                                        </p:tgtEl>
                                        <p:attrNameLst>
                                          <p:attrName>style.visibility</p:attrName>
                                        </p:attrNameLst>
                                      </p:cBhvr>
                                      <p:to>
                                        <p:strVal val="visible"/>
                                      </p:to>
                                    </p:set>
                                    <p:animEffect transition="in" filter="wipe(left)">
                                      <p:cBhvr>
                                        <p:cTn id="16" dur="500"/>
                                        <p:tgtEl>
                                          <p:spTgt spid="2">
                                            <p:txEl>
                                              <p:pRg st="2" end="2"/>
                                            </p:txEl>
                                          </p:spTgt>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animEffect transition="in" filter="wipe(left)">
                                      <p:cBhvr>
                                        <p:cTn id="19" dur="500"/>
                                        <p:tgtEl>
                                          <p:spTgt spid="2">
                                            <p:txEl>
                                              <p:pRg st="3" end="3"/>
                                            </p:txEl>
                                          </p:spTgt>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2">
                                            <p:txEl>
                                              <p:pRg st="4" end="4"/>
                                            </p:txEl>
                                          </p:spTgt>
                                        </p:tgtEl>
                                        <p:attrNameLst>
                                          <p:attrName>style.visibility</p:attrName>
                                        </p:attrNameLst>
                                      </p:cBhvr>
                                      <p:to>
                                        <p:strVal val="visible"/>
                                      </p:to>
                                    </p:set>
                                    <p:animEffect transition="in" filter="wipe(left)">
                                      <p:cBhvr>
                                        <p:cTn id="22" dur="500"/>
                                        <p:tgtEl>
                                          <p:spTgt spid="2">
                                            <p:txEl>
                                              <p:pRg st="4" end="4"/>
                                            </p:txEl>
                                          </p:spTgt>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2">
                                            <p:txEl>
                                              <p:pRg st="5" end="5"/>
                                            </p:txEl>
                                          </p:spTgt>
                                        </p:tgtEl>
                                        <p:attrNameLst>
                                          <p:attrName>style.visibility</p:attrName>
                                        </p:attrNameLst>
                                      </p:cBhvr>
                                      <p:to>
                                        <p:strVal val="visible"/>
                                      </p:to>
                                    </p:set>
                                    <p:animEffect transition="in" filter="wipe(left)">
                                      <p:cBhvr>
                                        <p:cTn id="25" dur="500"/>
                                        <p:tgtEl>
                                          <p:spTgt spid="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QC_6_AS.52_1#41ea8ead3?vbadefaultcenterpage=1&amp;parentnodeid=196acc51b&amp;vbahtmlprocessed=1&amp;bbb=1&amp;hasbroken=1"/>
              <p:cNvSpPr/>
              <p:nvPr/>
            </p:nvSpPr>
            <p:spPr>
              <a:xfrm>
                <a:off x="502920" y="1987913"/>
                <a:ext cx="11183112" cy="3166999"/>
              </a:xfrm>
              <a:prstGeom prst="rect">
                <a:avLst/>
              </a:prstGeom>
              <a:noFill/>
            </p:spPr>
            <p:txBody>
              <a:bodyPr wrap="square" lIns="0" tIns="0" rIns="0" bIns="0" rtlCol="0" anchor="t"/>
              <a:lstStyle/>
              <a:p>
                <a:pPr latinLnBrk="1">
                  <a:lnSpc>
                    <a:spcPts val="5300"/>
                  </a:lnSpc>
                </a:pPr>
                <a14:m>
                  <m:oMath xmlns:m="http://schemas.openxmlformats.org/officeDocument/2006/math">
                    <m:sSubSup>
                      <m:sSub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Sup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𝑠</m:t>
                        </m:r>
                      </m:e>
                      <m:sub>
                        <m:r>
                          <m:rPr>
                            <m:nor/>
                          </m:rPr>
                          <a:rPr lang="en-US" altLang="zh-CN" sz="2400" baseline="-10000">
                            <a:solidFill>
                              <a:srgbClr val="FF0000"/>
                            </a:solidFill>
                            <a:latin typeface="Cambria Math" panose="02040503050406030204" pitchFamily="18" charset="0"/>
                          </a:rPr>
                          <m:t>甲</m:t>
                        </m:r>
                      </m:sub>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b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f>
                      <m:f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fPr>
                      <m:num>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num>
                      <m:den>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50</m:t>
                        </m:r>
                      </m:den>
                    </m:f>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33</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6</m:t>
                            </m:r>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23</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6</m:t>
                            </m:r>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3</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13</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6</m:t>
                            </m:r>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9</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3</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6</m:t>
                            </m:r>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16</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6</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4</m:t>
                            </m:r>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10</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16</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4</m:t>
                            </m:r>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7</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26</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4</m:t>
                            </m:r>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4</m:t>
                        </m:r>
                      </m:e>
                    </m:d>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195</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04</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2400" dirty="0"/>
              </a:p>
              <a:p>
                <a:pPr latinLnBrk="1">
                  <a:lnSpc>
                    <a:spcPts val="5300"/>
                  </a:lnSpc>
                </a:pPr>
                <a14:m>
                  <m:oMath xmlns:m="http://schemas.openxmlformats.org/officeDocument/2006/math">
                    <m:sSubSup>
                      <m:sSub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Sup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𝑠</m:t>
                        </m:r>
                      </m:e>
                      <m:sub>
                        <m:r>
                          <m:rPr>
                            <m:nor/>
                          </m:rPr>
                          <a:rPr lang="en-US" altLang="zh-CN" sz="2400" baseline="-10000">
                            <a:solidFill>
                              <a:srgbClr val="FF0000"/>
                            </a:solidFill>
                            <a:latin typeface="Cambria Math" panose="02040503050406030204" pitchFamily="18" charset="0"/>
                          </a:rPr>
                          <m:t>乙</m:t>
                        </m:r>
                      </m:sub>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b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f>
                      <m:f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fPr>
                      <m:num>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num>
                      <m:den>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50</m:t>
                        </m:r>
                      </m:den>
                    </m:f>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36</m:t>
                            </m:r>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3</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26</m:t>
                            </m:r>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16</m:t>
                            </m:r>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5</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6</m:t>
                            </m:r>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14</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4</m:t>
                            </m:r>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11</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14</m:t>
                            </m:r>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8</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24</m:t>
                            </m:r>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7</m:t>
                        </m:r>
                      </m:e>
                    </m:d>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256</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，所以甲班成绩的方差比乙班成绩的方差小，故③正确.</a:t>
                </a:r>
                <a:endParaRPr lang="en-US" altLang="zh-CN" sz="2400" dirty="0"/>
              </a:p>
              <a:p>
                <a:pPr latinLnBrk="1">
                  <a:lnSpc>
                    <a:spcPts val="4200"/>
                  </a:lnSpc>
                </a:pPr>
                <a:r>
                  <a:rPr lang="en-US" altLang="zh-CN" sz="2400" b="0" i="0">
                    <a:solidFill>
                      <a:srgbClr val="FF0000"/>
                    </a:solidFill>
                    <a:latin typeface="宋体" panose="02010600030101010101" pitchFamily="2" charset="-122"/>
                    <a:ea typeface="微软雅黑" panose="020B0503020204020204" pitchFamily="34" charset="-122"/>
                    <a:cs typeface="Times New Roman" panose="02020603050405020304" pitchFamily="34" charset="-120"/>
                  </a:rPr>
                  <a:t> </a:t>
                </a: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综上</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，正确结论的序号是①③.故选B.</a:t>
                </a:r>
                <a:endParaRPr lang="en-US" altLang="zh-CN" sz="2400" dirty="0"/>
              </a:p>
            </p:txBody>
          </p:sp>
        </mc:Choice>
        <mc:Fallback>
          <p:sp>
            <p:nvSpPr>
              <p:cNvPr id="2" name="QC_6_AS.52_1#41ea8ead3?vbadefaultcenterpage=1&amp;parentnodeid=196acc51b&amp;vbahtmlprocessed=1&amp;bbb=1&amp;hasbroken=1"/>
              <p:cNvSpPr>
                <a:spLocks noRot="1" noChangeAspect="1" noMove="1" noResize="1" noEditPoints="1" noAdjustHandles="1" noChangeArrowheads="1" noChangeShapeType="1" noTextEdit="1"/>
              </p:cNvSpPr>
              <p:nvPr/>
            </p:nvSpPr>
            <p:spPr>
              <a:xfrm>
                <a:off x="502920" y="1987913"/>
                <a:ext cx="11183112" cy="3166999"/>
              </a:xfrm>
              <a:prstGeom prst="rect">
                <a:avLst/>
              </a:prstGeom>
              <a:blipFill rotWithShape="1">
                <a:blip r:embed="rId1"/>
                <a:stretch>
                  <a:fillRect t="-11" r="1" b="-1845"/>
                </a:stretch>
              </a:blipFill>
            </p:spPr>
            <p:txBody>
              <a:bodyPr/>
              <a:lstStyle/>
              <a:p>
                <a:r>
                  <a:rPr lang="zh-CN" altLang="en-US">
                    <a:noFill/>
                  </a:rPr>
                  <a:t> </a:t>
                </a:r>
              </a:p>
            </p:txBody>
          </p:sp>
        </mc:Fallback>
      </mc:AlternateContent>
    </p:spTree>
  </p:cSld>
  <p:clrMapOvr>
    <a:masterClrMapping/>
  </p:clrMapOvr>
  <p:transition>
    <p:split dir="in"/>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bg/>
                                          </p:spTgt>
                                        </p:tgtEl>
                                        <p:attrNameLst>
                                          <p:attrName>style.visibility</p:attrName>
                                        </p:attrNameLst>
                                      </p:cBhvr>
                                      <p:to>
                                        <p:strVal val="visible"/>
                                      </p:to>
                                    </p:set>
                                    <p:animEffect transition="in" filter="wipe(left)">
                                      <p:cBhvr>
                                        <p:cTn id="7" dur="500"/>
                                        <p:tgtEl>
                                          <p:spTgt spid="2">
                                            <p:bg/>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
                                            <p:txEl>
                                              <p:pRg st="0" end="0"/>
                                            </p:txEl>
                                          </p:spTgt>
                                        </p:tgtEl>
                                        <p:attrNameLst>
                                          <p:attrName>style.visibility</p:attrName>
                                        </p:attrNameLst>
                                      </p:cBhvr>
                                      <p:to>
                                        <p:strVal val="visible"/>
                                      </p:to>
                                    </p:set>
                                    <p:animEffect transition="in" filter="wipe(left)">
                                      <p:cBhvr>
                                        <p:cTn id="10" dur="500"/>
                                        <p:tgtEl>
                                          <p:spTgt spid="2">
                                            <p:txEl>
                                              <p:pRg st="0" end="0"/>
                                            </p:txEl>
                                          </p:spTgt>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animEffect transition="in" filter="wipe(left)">
                                      <p:cBhvr>
                                        <p:cTn id="13" dur="500"/>
                                        <p:tgtEl>
                                          <p:spTgt spid="2">
                                            <p:txEl>
                                              <p:pRg st="1" end="1"/>
                                            </p:txEl>
                                          </p:spTgt>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2">
                                            <p:txEl>
                                              <p:pRg st="2" end="2"/>
                                            </p:txEl>
                                          </p:spTgt>
                                        </p:tgtEl>
                                        <p:attrNameLst>
                                          <p:attrName>style.visibility</p:attrName>
                                        </p:attrNameLst>
                                      </p:cBhvr>
                                      <p:to>
                                        <p:strVal val="visible"/>
                                      </p:to>
                                    </p:set>
                                    <p:animEffect transition="in" filter="wipe(left)">
                                      <p:cBhvr>
                                        <p:cTn id="16" dur="500"/>
                                        <p:tgtEl>
                                          <p:spTgt spid="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_6_BD#b7b1a2a02?vbadefaultcenterpage=1&amp;parentnodeid=196acc51b&amp;vbahtmlprocessed=1" descr="preencoded.png"/>
          <p:cNvPicPr>
            <a:picLocks noChangeAspect="1"/>
          </p:cNvPicPr>
          <p:nvPr/>
        </p:nvPicPr>
        <p:blipFill>
          <a:blip r:embed="rId1">
            <a:clrChange>
              <a:clrFrom>
                <a:srgbClr val="FFFFFF"/>
              </a:clrFrom>
              <a:clrTo>
                <a:srgbClr val="FFFFFF">
                  <a:alpha val="0"/>
                </a:srgbClr>
              </a:clrTo>
            </a:clrChange>
          </a:blip>
          <a:stretch>
            <a:fillRect/>
          </a:stretch>
        </p:blipFill>
        <p:spPr>
          <a:xfrm>
            <a:off x="4480560" y="1954861"/>
            <a:ext cx="3236976" cy="393192"/>
          </a:xfrm>
          <a:prstGeom prst="rect">
            <a:avLst/>
          </a:prstGeom>
          <a:noFill/>
          <a:extLst>
            <a:ext uri="{909E8E84-426E-40DD-AFC4-6F175D3DCCD1}">
              <a14:hiddenFill xmlns:a14="http://schemas.microsoft.com/office/drawing/2010/main">
                <a:solidFill>
                  <a:scrgbClr r="0" g="0" b="0">
                    <a:alpha val="0"/>
                  </a:scrgbClr>
                </a:solidFill>
              </a14:hiddenFill>
            </a:ext>
          </a:extLst>
        </p:spPr>
      </p:pic>
      <p:sp>
        <p:nvSpPr>
          <p:cNvPr id="3" name="P_6_BD#b7b1a2a02?vbadefaultcenterpage=1&amp;parentnodeid=196acc51b&amp;vbahtmlprocessed=1&amp;bbb=1&amp;hasbroken=1"/>
          <p:cNvSpPr/>
          <p:nvPr/>
        </p:nvSpPr>
        <p:spPr>
          <a:xfrm>
            <a:off x="502920" y="2481149"/>
            <a:ext cx="11183112" cy="2684590"/>
          </a:xfrm>
          <a:prstGeom prst="rect">
            <a:avLst/>
          </a:prstGeom>
          <a:noFill/>
        </p:spPr>
        <p:txBody>
          <a:bodyPr wrap="none" lIns="0" tIns="0" rIns="0" bIns="0" rtlCol="0" anchor="t"/>
          <a:lstStyle/>
          <a:p>
            <a:pPr algn="l" latinLnBrk="1">
              <a:lnSpc>
                <a:spcPct val="150000"/>
              </a:lnSpc>
            </a:pPr>
            <a:r>
              <a:rPr lang="en-US" altLang="zh-CN" sz="2400" b="1"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1. </a:t>
            </a:r>
            <a:r>
              <a:rPr lang="en-US" altLang="zh-CN" sz="2400" b="0" i="0" dirty="0" err="1">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求平均数时要注意数据的个数，不要重计或漏计</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2400" dirty="0"/>
          </a:p>
          <a:p>
            <a:pPr latinLnBrk="1">
              <a:lnSpc>
                <a:spcPct val="150000"/>
              </a:lnSpc>
            </a:pPr>
            <a:r>
              <a:rPr lang="en-US" altLang="zh-CN" sz="2400" b="1"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2. </a:t>
            </a:r>
            <a:r>
              <a:rPr lang="en-US" altLang="zh-CN" sz="2400" b="0" i="0" dirty="0" err="1">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求中位数时一定要先对数据按大小排序，若最中间有两个数据，则中位数是这两</a:t>
            </a:r>
            <a:endPar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endParaRPr>
          </a:p>
          <a:p>
            <a:pPr latinLnBrk="1">
              <a:lnSpc>
                <a:spcPct val="15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err="1">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个数据的平均数</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2400" dirty="0"/>
          </a:p>
          <a:p>
            <a:pPr latinLnBrk="1">
              <a:lnSpc>
                <a:spcPct val="150000"/>
              </a:lnSpc>
            </a:pPr>
            <a:r>
              <a:rPr lang="en-US" altLang="zh-CN" sz="2400" b="1"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3. </a:t>
            </a:r>
            <a:r>
              <a:rPr lang="en-US" altLang="zh-CN" sz="2400" b="0" i="0" dirty="0" err="1">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若有两个或两个以上的数据出现得最多，且出现的次数一样，则这些数据都叫众</a:t>
            </a:r>
            <a:endPar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endParaRPr>
          </a:p>
          <a:p>
            <a:pPr latinLnBrk="1">
              <a:lnSpc>
                <a:spcPct val="15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err="1">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数；若一组数据中每个数据出现的次数一样多，则没有众数</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2400" dirty="0"/>
          </a:p>
        </p:txBody>
      </p:sp>
    </p:spTree>
  </p:cSld>
  <p:clrMapOvr>
    <a:masterClrMapping/>
  </p:clrMapOvr>
  <p:transition>
    <p:split dir="in"/>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_2_BD#a3f759b42.fixed?vbadefaultcenterpage=1&amp;parentnodeid=6f9a0905e&amp;vbahtmlprocessed=1"/>
          <p:cNvSpPr/>
          <p:nvPr/>
        </p:nvSpPr>
        <p:spPr>
          <a:xfrm>
            <a:off x="621792" y="932688"/>
            <a:ext cx="10981944" cy="1152144"/>
          </a:xfrm>
          <a:prstGeom prst="rect">
            <a:avLst/>
          </a:prstGeom>
          <a:noFill/>
        </p:spPr>
        <p:txBody>
          <a:bodyPr wrap="square" lIns="0" tIns="0" rIns="0" bIns="0" rtlCol="0" anchor="ctr"/>
          <a:lstStyle/>
          <a:p>
            <a:pPr algn="ctr" latinLnBrk="1">
              <a:lnSpc>
                <a:spcPct val="100000"/>
              </a:lnSpc>
            </a:pPr>
            <a:r>
              <a:rPr lang="en-US" altLang="zh-CN" sz="4000" b="1" i="0" dirty="0">
                <a:solidFill>
                  <a:srgbClr val="01448D"/>
                </a:solidFill>
                <a:latin typeface="Times New Roman" panose="02020603050405020304" pitchFamily="34" charset="0"/>
                <a:ea typeface="微软雅黑" panose="020B0503020204020204" pitchFamily="34" charset="-122"/>
                <a:cs typeface="Times New Roman" panose="02020603050405020304" pitchFamily="34" charset="-120"/>
              </a:rPr>
              <a:t>基础课51</a:t>
            </a:r>
            <a:r>
              <a:rPr lang="en-US" altLang="zh-CN" sz="4000" b="1" i="0" dirty="0">
                <a:solidFill>
                  <a:srgbClr val="01448D"/>
                </a:solidFill>
                <a:latin typeface="宋体" panose="02010600030101010101" pitchFamily="2" charset="-122"/>
                <a:ea typeface="宋体" panose="02010600030101010101" pitchFamily="2" charset="-122"/>
                <a:cs typeface="宋体" panose="02010600030101010101" pitchFamily="34" charset="-120"/>
              </a:rPr>
              <a:t> </a:t>
            </a:r>
            <a:r>
              <a:rPr lang="en-US" altLang="zh-CN" sz="4000" b="1" i="0" dirty="0">
                <a:solidFill>
                  <a:srgbClr val="01448D"/>
                </a:solidFill>
                <a:latin typeface="Times New Roman" panose="02020603050405020304" pitchFamily="34" charset="0"/>
                <a:ea typeface="微软雅黑" panose="020B0503020204020204" pitchFamily="34" charset="-122"/>
                <a:cs typeface="Times New Roman" panose="02020603050405020304" pitchFamily="34" charset="-120"/>
              </a:rPr>
              <a:t>用样本估计总体</a:t>
            </a:r>
            <a:endParaRPr lang="en-US" altLang="zh-CN" sz="4000" dirty="0"/>
          </a:p>
        </p:txBody>
      </p:sp>
      <p:pic>
        <p:nvPicPr>
          <p:cNvPr id="3" name="C_0#a3f759b42?linknodeid=720a7c891&amp;catalogrefid=720a7c891&amp;parentnodeid=6f9a0905e&amp;vbahtmlprocessed=1" descr="preencoded.png">
            <a:hlinkClick r:id="rId1" action="ppaction://hlinksldjump"/>
          </p:cNvPr>
          <p:cNvPicPr>
            <a:picLocks noChangeAspect="1"/>
          </p:cNvPicPr>
          <p:nvPr/>
        </p:nvPicPr>
        <p:blipFill>
          <a:blip r:embed="rId2"/>
          <a:stretch>
            <a:fillRect/>
          </a:stretch>
        </p:blipFill>
        <p:spPr>
          <a:xfrm>
            <a:off x="4553712" y="2642616"/>
            <a:ext cx="502920" cy="502920"/>
          </a:xfrm>
          <a:prstGeom prst="rect">
            <a:avLst/>
          </a:prstGeom>
        </p:spPr>
      </p:pic>
      <p:sp>
        <p:nvSpPr>
          <p:cNvPr id="4" name="C_0#a3f759b42?linknodeid=720a7c891&amp;catalogrefid=720a7c891&amp;parentnodeid=6f9a0905e&amp;vbahtmlprocessed=1">
            <a:hlinkClick r:id="rId1" action="ppaction://hlinksldjump"/>
          </p:cNvPr>
          <p:cNvSpPr/>
          <p:nvPr/>
        </p:nvSpPr>
        <p:spPr>
          <a:xfrm>
            <a:off x="5202936" y="2615184"/>
            <a:ext cx="3639312" cy="557784"/>
          </a:xfrm>
          <a:prstGeom prst="rect">
            <a:avLst/>
          </a:prstGeom>
          <a:noFill/>
        </p:spPr>
        <p:txBody>
          <a:bodyPr wrap="square" lIns="0" tIns="0" rIns="0" bIns="0" rtlCol="0" anchor="ctr"/>
          <a:lstStyle/>
          <a:p>
            <a:pPr marL="144145" algn="l" latinLnBrk="1">
              <a:lnSpc>
                <a:spcPct val="100000"/>
              </a:lnSpc>
            </a:pPr>
            <a:r>
              <a:rPr lang="en-US" altLang="zh-CN" sz="3100" b="0" i="0" dirty="0">
                <a:solidFill>
                  <a:srgbClr val="E81B23"/>
                </a:solidFill>
                <a:latin typeface="Times New Roman" panose="02020603050405020304" pitchFamily="34" charset="0"/>
                <a:ea typeface="微软雅黑" panose="020B0503020204020204" pitchFamily="34" charset="-122"/>
                <a:cs typeface="Times New Roman" panose="02020603050405020304" pitchFamily="34" charset="-120"/>
              </a:rPr>
              <a:t>基础知识·诊断</a:t>
            </a:r>
            <a:endParaRPr lang="en-US" altLang="zh-CN" sz="3050" dirty="0"/>
          </a:p>
        </p:txBody>
      </p:sp>
      <p:pic>
        <p:nvPicPr>
          <p:cNvPr id="5" name="C_0#a3f759b42?linknodeid=c864d8bce&amp;catalogrefid=c864d8bce&amp;parentnodeid=6f9a0905e&amp;vbahtmlprocessed=1" descr="preencoded.png">
            <a:hlinkClick r:id="rId3" action="ppaction://hlinksldjump"/>
          </p:cNvPr>
          <p:cNvPicPr>
            <a:picLocks noChangeAspect="1"/>
          </p:cNvPicPr>
          <p:nvPr/>
        </p:nvPicPr>
        <p:blipFill>
          <a:blip r:embed="rId2"/>
          <a:stretch>
            <a:fillRect/>
          </a:stretch>
        </p:blipFill>
        <p:spPr>
          <a:xfrm>
            <a:off x="4553712" y="3557016"/>
            <a:ext cx="502920" cy="502920"/>
          </a:xfrm>
          <a:prstGeom prst="rect">
            <a:avLst/>
          </a:prstGeom>
        </p:spPr>
      </p:pic>
      <p:sp>
        <p:nvSpPr>
          <p:cNvPr id="6" name="C_0#a3f759b42?linknodeid=c864d8bce&amp;catalogrefid=c864d8bce&amp;parentnodeid=6f9a0905e&amp;vbahtmlprocessed=1">
            <a:hlinkClick r:id="rId3" action="ppaction://hlinksldjump"/>
          </p:cNvPr>
          <p:cNvSpPr/>
          <p:nvPr/>
        </p:nvSpPr>
        <p:spPr>
          <a:xfrm>
            <a:off x="5202936" y="3529584"/>
            <a:ext cx="3639312" cy="557784"/>
          </a:xfrm>
          <a:prstGeom prst="rect">
            <a:avLst/>
          </a:prstGeom>
          <a:noFill/>
        </p:spPr>
        <p:txBody>
          <a:bodyPr wrap="square" lIns="0" tIns="0" rIns="0" bIns="0" rtlCol="0" anchor="ctr"/>
          <a:lstStyle/>
          <a:p>
            <a:pPr marL="144145" algn="l" latinLnBrk="1">
              <a:lnSpc>
                <a:spcPct val="100000"/>
              </a:lnSpc>
            </a:pPr>
            <a:r>
              <a:rPr lang="en-US" altLang="zh-CN" sz="3100" b="0" i="0" dirty="0">
                <a:solidFill>
                  <a:srgbClr val="E81B23"/>
                </a:solidFill>
                <a:latin typeface="Times New Roman" panose="02020603050405020304" pitchFamily="34" charset="0"/>
                <a:ea typeface="微软雅黑" panose="020B0503020204020204" pitchFamily="34" charset="-122"/>
                <a:cs typeface="Times New Roman" panose="02020603050405020304" pitchFamily="34" charset="-120"/>
              </a:rPr>
              <a:t>考点聚焦·突破</a:t>
            </a:r>
            <a:endParaRPr lang="en-US" altLang="zh-CN" sz="3050" dirty="0"/>
          </a:p>
        </p:txBody>
      </p:sp>
    </p:spTree>
  </p:cSld>
  <p:clrMapOvr>
    <a:masterClrMapping/>
  </p:clrMapOvr>
  <p:transition>
    <p:split dir="in"/>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_5_BD#c8d3e0035?vbadefaultcenterpage=1&amp;parentnodeid=912ae0a53&amp;inlineimagemarkindex=2&amp;vbahtmlprocessed=1" descr="preencoded.png"/>
          <p:cNvPicPr>
            <a:picLocks noChangeAspect="1"/>
          </p:cNvPicPr>
          <p:nvPr/>
        </p:nvPicPr>
        <p:blipFill>
          <a:blip r:embed="rId1"/>
          <a:stretch>
            <a:fillRect/>
          </a:stretch>
        </p:blipFill>
        <p:spPr>
          <a:xfrm>
            <a:off x="528098" y="886684"/>
            <a:ext cx="1435608" cy="384048"/>
          </a:xfrm>
          <a:prstGeom prst="rect">
            <a:avLst/>
          </a:prstGeom>
        </p:spPr>
      </p:pic>
      <p:sp>
        <p:nvSpPr>
          <p:cNvPr id="3" name="C_5_BD#c8d3e0035?vbadefaultcenterpage=1&amp;parentnodeid=912ae0a53&amp;vbahtmlprocessed=1"/>
          <p:cNvSpPr/>
          <p:nvPr/>
        </p:nvSpPr>
        <p:spPr>
          <a:xfrm>
            <a:off x="502920" y="756000"/>
            <a:ext cx="11183112" cy="721360"/>
          </a:xfrm>
          <a:prstGeom prst="rect">
            <a:avLst/>
          </a:prstGeom>
          <a:noFill/>
        </p:spPr>
        <p:txBody>
          <a:bodyPr wrap="square" lIns="0" tIns="0" rIns="0" bIns="0" rtlCol="0" anchor="t"/>
          <a:lstStyle/>
          <a:p>
            <a:pPr algn="l" latinLnBrk="1">
              <a:lnSpc>
                <a:spcPct val="150000"/>
              </a:lnSpc>
            </a:pPr>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&amp;</a:t>
            </a:r>
            <a:r>
              <a:rPr lang="en-US" altLang="zh-CN" sz="100" b="0" i="0" kern="0" spc="-9990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2&amp;</a:t>
            </a:r>
            <a:r>
              <a:rPr lang="en-US" altLang="zh-CN" sz="900" b="0" i="0" kern="0">
                <a:solidFill>
                  <a:srgbClr val="FFFFFF"/>
                </a:solidFill>
                <a:latin typeface="宋体" panose="02010600030101010101" pitchFamily="2" charset="-122"/>
                <a:ea typeface="微软雅黑" panose="020B0503020204020204" pitchFamily="34" charset="-122"/>
                <a:cs typeface="Times New Roman" panose="02020603050405020304" pitchFamily="34" charset="-120"/>
              </a:rPr>
              <a:t>                          </a:t>
            </a:r>
            <a:r>
              <a:rPr lang="en-US" altLang="zh-CN" sz="2600" b="1"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频率分布直方图中的数字特征</a:t>
            </a:r>
            <a:endParaRPr lang="en-US" altLang="zh-CN" sz="100" dirty="0"/>
          </a:p>
        </p:txBody>
      </p:sp>
      <p:pic>
        <p:nvPicPr>
          <p:cNvPr id="4" name="QC_6_BD.53_1#b8a0280db?hastextimagelayout=1&amp;vbadefaultcenterpage=1&amp;parentnodeid=c8d3e0035&amp;vbahtmlprocessed=1" descr="preencoded.png"/>
          <p:cNvPicPr>
            <a:picLocks noChangeAspect="1"/>
          </p:cNvPicPr>
          <p:nvPr/>
        </p:nvPicPr>
        <p:blipFill>
          <a:blip r:embed="rId2">
            <a:clrChange>
              <a:clrFrom>
                <a:srgbClr val="FFFFFF"/>
              </a:clrFrom>
              <a:clrTo>
                <a:srgbClr val="FFFFFF">
                  <a:alpha val="0"/>
                </a:srgbClr>
              </a:clrTo>
            </a:clrChange>
          </a:blip>
          <a:stretch>
            <a:fillRect/>
          </a:stretch>
        </p:blipFill>
        <p:spPr>
          <a:xfrm>
            <a:off x="7802502" y="1062640"/>
            <a:ext cx="4023360" cy="2843784"/>
          </a:xfrm>
          <a:prstGeom prst="rect">
            <a:avLst/>
          </a:prstGeom>
          <a:noFill/>
          <a:extLst>
            <a:ext uri="{909E8E84-426E-40DD-AFC4-6F175D3DCCD1}">
              <a14:hiddenFill xmlns:a14="http://schemas.microsoft.com/office/drawing/2010/main">
                <a:solidFill>
                  <a:scrgbClr r="0" g="0" b="0">
                    <a:alpha val="0"/>
                  </a:scrgbClr>
                </a:solidFill>
              </a14:hiddenFill>
            </a:ext>
          </a:extLst>
        </p:spPr>
      </p:pic>
      <p:sp>
        <p:nvSpPr>
          <p:cNvPr id="5" name="QC_6_BD.53_2#b8a0280db?hastextimagelayout=4&amp;vbadefaultcenterpage=1&amp;parentnodeid=c8d3e0035&amp;vbahtmlprocessed=1&amp;bbb=1&amp;hasbroken=1"/>
          <p:cNvSpPr/>
          <p:nvPr/>
        </p:nvSpPr>
        <p:spPr>
          <a:xfrm>
            <a:off x="502920" y="1345851"/>
            <a:ext cx="7022592" cy="2131949"/>
          </a:xfrm>
          <a:prstGeom prst="rect">
            <a:avLst/>
          </a:prstGeom>
          <a:noFill/>
        </p:spPr>
        <p:txBody>
          <a:bodyPr wrap="none" lIns="0" tIns="0" rIns="0" bIns="0" rtlCol="0" anchor="t"/>
          <a:lstStyle/>
          <a:p>
            <a:pPr algn="l" latinLnBrk="1">
              <a:lnSpc>
                <a:spcPct val="150000"/>
              </a:lnSpc>
            </a:pPr>
            <a:r>
              <a:rPr lang="en-US" altLang="zh-CN" sz="2400" b="1"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典例2</a:t>
            </a:r>
            <a:r>
              <a:rPr lang="en-US" altLang="zh-CN" sz="2400" b="1" i="0" dirty="0">
                <a:solidFill>
                  <a:srgbClr val="00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某滑冰馆统计了2023年9月1日到</a:t>
            </a: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30日某小区居</a:t>
            </a:r>
            <a:endPar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endParaRPr>
          </a:p>
          <a:p>
            <a:pPr latinLnBrk="1">
              <a:lnSpc>
                <a:spcPct val="150000"/>
              </a:lnSpc>
            </a:pP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民在该滑冰馆的锻炼天数，得到如图所示的频率分布</a:t>
            </a:r>
            <a:endPar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endParaRPr>
          </a:p>
          <a:p>
            <a:pPr latinLnBrk="1">
              <a:lnSpc>
                <a:spcPct val="150000"/>
              </a:lnSpc>
            </a:pP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直方图</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（将频率视为概率</a:t>
            </a: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），则下列说法正确的是</a:t>
            </a:r>
            <a:endPar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endParaRPr>
          </a:p>
          <a:p>
            <a:pPr latinLnBrk="1">
              <a:lnSpc>
                <a:spcPct val="150000"/>
              </a:lnSpc>
            </a:pP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r>
              <a:rPr lang="en-US" altLang="zh-CN" sz="2400" b="0" i="0">
                <a:solidFill>
                  <a:srgbClr val="00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1" i="0">
                <a:solidFill>
                  <a:srgbClr val="00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r>
              <a:rPr lang="en-US" altLang="zh-CN" sz="2400" b="0" i="0">
                <a:solidFill>
                  <a:srgbClr val="00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2400" dirty="0"/>
          </a:p>
        </p:txBody>
      </p:sp>
      <p:sp>
        <p:nvSpPr>
          <p:cNvPr id="6" name="QC_6_AN.54_1#b8a0280db.bracket?vbadefaultcenterpage=1&amp;parentnodeid=c8d3e0035&amp;vbapositionanswer=24&amp;vbahtmlprocessed=1"/>
          <p:cNvSpPr/>
          <p:nvPr/>
        </p:nvSpPr>
        <p:spPr>
          <a:xfrm>
            <a:off x="769620" y="2991771"/>
            <a:ext cx="441325" cy="478600"/>
          </a:xfrm>
          <a:prstGeom prst="rect">
            <a:avLst/>
          </a:prstGeom>
          <a:noFill/>
        </p:spPr>
        <p:txBody>
          <a:bodyPr wrap="none" lIns="0" tIns="0" rIns="0" bIns="0" rtlCol="0" anchor="t"/>
          <a:lstStyle/>
          <a:p>
            <a:pPr algn="ctr" latinLnBrk="1">
              <a:lnSpc>
                <a:spcPts val="4200"/>
              </a:lnSpc>
            </a:pPr>
            <a:r>
              <a:rPr lang="en-US" altLang="zh-CN" sz="2400" b="1"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C</a:t>
            </a:r>
            <a:endParaRPr lang="en-US" altLang="zh-CN" sz="2400" dirty="0"/>
          </a:p>
        </p:txBody>
      </p:sp>
      <mc:AlternateContent xmlns:mc="http://schemas.openxmlformats.org/markup-compatibility/2006">
        <mc:Choice xmlns:a14="http://schemas.microsoft.com/office/drawing/2010/main" Requires="a14">
          <p:sp>
            <p:nvSpPr>
              <p:cNvPr id="7" name="QC_6_BD.55_1#b8a0280db.choices?vbadefaultcenterpage=1&amp;parentnodeid=c8d3e0035&amp;vbahtmlprocessed=1"/>
              <p:cNvSpPr/>
              <p:nvPr/>
            </p:nvSpPr>
            <p:spPr>
              <a:xfrm>
                <a:off x="528320" y="3776568"/>
                <a:ext cx="11183112" cy="2135950"/>
              </a:xfrm>
              <a:prstGeom prst="rect">
                <a:avLst/>
              </a:prstGeom>
              <a:noFill/>
            </p:spPr>
            <p:txBody>
              <a:bodyPr wrap="square" lIns="0" tIns="0" rIns="0" bIns="0" rtlCol="0" anchor="t"/>
              <a:lstStyle/>
              <a:p>
                <a:pPr marL="0" algn="l" latinLnBrk="1">
                  <a:lnSpc>
                    <a:spcPct val="15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A.该小区居民在该滑冰馆的锻炼天数在区间</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25</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30</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内的最少</a:t>
                </a:r>
                <a:endParaRPr lang="en-US" altLang="zh-CN" sz="2400" dirty="0"/>
              </a:p>
              <a:p>
                <a:pPr marL="0" algn="l" latinLnBrk="1">
                  <a:lnSpc>
                    <a:spcPct val="15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B.估计该小区居民在该滑冰馆的锻炼天数的中位数为16</a:t>
                </a:r>
                <a:endParaRPr lang="en-US" altLang="zh-CN" sz="2400" dirty="0"/>
              </a:p>
              <a:p>
                <a:pPr marL="0" algn="l" latinLnBrk="1">
                  <a:lnSpc>
                    <a:spcPct val="15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C.估计该小区居民在该滑冰馆的锻炼天数的平均值大于14</a:t>
                </a:r>
                <a:endParaRPr lang="en-US" altLang="zh-CN" sz="2400" dirty="0"/>
              </a:p>
              <a:p>
                <a:pPr marL="0" algn="l" latinLnBrk="1">
                  <a:lnSpc>
                    <a:spcPct val="15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D.估计该小区居民在该滑冰馆的锻炼天数超过15天的概率为0.456</a:t>
                </a:r>
                <a:endParaRPr lang="en-US" altLang="zh-CN" sz="2400" dirty="0"/>
              </a:p>
            </p:txBody>
          </p:sp>
        </mc:Choice>
        <mc:Fallback>
          <p:sp>
            <p:nvSpPr>
              <p:cNvPr id="7" name="QC_6_BD.55_1#b8a0280db.choices?vbadefaultcenterpage=1&amp;parentnodeid=c8d3e0035&amp;vbahtmlprocessed=1"/>
              <p:cNvSpPr>
                <a:spLocks noRot="1" noChangeAspect="1" noMove="1" noResize="1" noEditPoints="1" noAdjustHandles="1" noChangeArrowheads="1" noChangeShapeType="1" noTextEdit="1"/>
              </p:cNvSpPr>
              <p:nvPr/>
            </p:nvSpPr>
            <p:spPr>
              <a:xfrm>
                <a:off x="528320" y="3776568"/>
                <a:ext cx="11183112" cy="2135950"/>
              </a:xfrm>
              <a:prstGeom prst="rect">
                <a:avLst/>
              </a:prstGeom>
              <a:blipFill rotWithShape="1">
                <a:blip r:embed="rId3"/>
                <a:stretch>
                  <a:fillRect t="-10" r="1" b="-2734"/>
                </a:stretch>
              </a:blipFill>
            </p:spPr>
            <p:txBody>
              <a:bodyPr/>
              <a:lstStyle/>
              <a:p>
                <a:r>
                  <a:rPr lang="zh-CN" altLang="en-US">
                    <a:noFill/>
                  </a:rPr>
                  <a:t> </a:t>
                </a:r>
              </a:p>
            </p:txBody>
          </p:sp>
        </mc:Fallback>
      </mc:AlternateContent>
    </p:spTree>
  </p:cSld>
  <p:clrMapOvr>
    <a:masterClrMapping/>
  </p:clrMapOvr>
  <p:transition>
    <p:split dir="in"/>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
                                            <p:bg/>
                                          </p:spTgt>
                                        </p:tgtEl>
                                        <p:attrNameLst>
                                          <p:attrName>style.visibility</p:attrName>
                                        </p:attrNameLst>
                                      </p:cBhvr>
                                      <p:to>
                                        <p:strVal val="visible"/>
                                      </p:to>
                                    </p:set>
                                    <p:animEffect transition="in" filter="wipe(left)">
                                      <p:cBhvr>
                                        <p:cTn id="7" dur="500"/>
                                        <p:tgtEl>
                                          <p:spTgt spid="6">
                                            <p:bg/>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6">
                                            <p:txEl>
                                              <p:pRg st="0" end="0"/>
                                            </p:txEl>
                                          </p:spTgt>
                                        </p:tgtEl>
                                        <p:attrNameLst>
                                          <p:attrName>style.visibility</p:attrName>
                                        </p:attrNameLst>
                                      </p:cBhvr>
                                      <p:to>
                                        <p:strVal val="visible"/>
                                      </p:to>
                                    </p:set>
                                    <p:animEffect transition="in" filter="wipe(left)">
                                      <p:cBhvr>
                                        <p:cTn id="10"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QC_6_AS.56_1#b8a0280db?vbadefaultcenterpage=1&amp;parentnodeid=c8d3e0035&amp;vbahtmlprocessed=1&amp;bbb=1&amp;hasbroken=1"/>
              <p:cNvSpPr/>
              <p:nvPr/>
            </p:nvSpPr>
            <p:spPr>
              <a:xfrm>
                <a:off x="502920" y="756000"/>
                <a:ext cx="11183112" cy="5631625"/>
              </a:xfrm>
              <a:prstGeom prst="rect">
                <a:avLst/>
              </a:prstGeom>
              <a:noFill/>
            </p:spPr>
            <p:txBody>
              <a:bodyPr wrap="square" lIns="0" tIns="0" rIns="0" bIns="0" rtlCol="0" anchor="t"/>
              <a:lstStyle/>
              <a:p>
                <a:pPr algn="l" latinLnBrk="1">
                  <a:lnSpc>
                    <a:spcPts val="4100"/>
                  </a:lnSpc>
                </a:pPr>
                <a:r>
                  <a:rPr lang="en-US" altLang="zh-CN" sz="2400" b="1"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解析</a:t>
                </a:r>
                <a:r>
                  <a:rPr lang="en-US" altLang="zh-CN" sz="2400" b="1" i="0" dirty="0">
                    <a:solidFill>
                      <a:srgbClr val="FF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频率分布直方图中，面积最小的矩形条所在的区间为</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20</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25</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，即样本中区间</a:t>
                </a:r>
                <a:endPar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endParaRPr>
              </a:p>
              <a:p>
                <a:pPr latinLnBrk="1">
                  <a:lnSpc>
                    <a:spcPts val="4100"/>
                  </a:lnSpc>
                </a:pP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20</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25</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内的数据频率最小，频数也最小，故A错误；</a:t>
                </a:r>
                <a:endParaRPr lang="en-US" altLang="zh-CN" sz="2400" dirty="0"/>
              </a:p>
              <a:p>
                <a:pPr latinLnBrk="1">
                  <a:lnSpc>
                    <a:spcPts val="4100"/>
                  </a:lnSpc>
                </a:pPr>
                <a:r>
                  <a:rPr lang="en-US" altLang="zh-CN" sz="2400" b="0" i="0">
                    <a:solidFill>
                      <a:srgbClr val="FF0000"/>
                    </a:solidFill>
                    <a:latin typeface="宋体" panose="02010600030101010101" pitchFamily="2" charset="-122"/>
                    <a:ea typeface="微软雅黑" panose="020B0503020204020204" pitchFamily="34" charset="-122"/>
                    <a:cs typeface="Times New Roman" panose="02020603050405020304" pitchFamily="34" charset="-120"/>
                  </a:rPr>
                  <a:t> </a:t>
                </a: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由频率分布直方图可得，前三个小矩形的面积之和为</a:t>
                </a:r>
                <a:endPar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endParaRPr>
              </a:p>
              <a:p>
                <a:pPr latinLnBrk="1">
                  <a:lnSpc>
                    <a:spcPts val="4100"/>
                  </a:lnSpc>
                </a:pPr>
                <a14:m>
                  <m:oMath xmlns:m="http://schemas.openxmlformats.org/officeDocument/2006/math">
                    <m:d>
                      <m:dPr>
                        <m:ctrlPr>
                          <a:rPr lang="en-US" altLang="zh-CN" sz="2400" b="0" i="1" spc="-5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spc="-5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0</m:t>
                        </m:r>
                        <m:r>
                          <a:rPr lang="en-US" altLang="zh-CN" sz="2400" b="0" i="0" spc="-5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spc="-5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020</m:t>
                        </m:r>
                        <m:r>
                          <a:rPr lang="en-US" altLang="zh-CN" sz="2400" b="0" i="0" spc="-5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spc="-5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0</m:t>
                        </m:r>
                        <m:r>
                          <a:rPr lang="en-US" altLang="zh-CN" sz="2400" b="0" i="0" spc="-5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spc="-5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040</m:t>
                        </m:r>
                        <m:r>
                          <a:rPr lang="en-US" altLang="zh-CN" sz="2400" b="0" i="0" spc="-5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spc="-5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0</m:t>
                        </m:r>
                        <m:r>
                          <a:rPr lang="en-US" altLang="zh-CN" sz="2400" b="0" i="0" spc="-5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spc="-5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047</m:t>
                        </m:r>
                      </m:e>
                    </m:d>
                    <m:r>
                      <a:rPr lang="en-US" altLang="zh-CN" sz="2400" b="0" i="0" spc="-5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spc="-5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5</m:t>
                    </m:r>
                    <m:r>
                      <a:rPr lang="en-US" altLang="zh-CN" sz="2400" b="0" i="0" spc="-5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spc="-5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0</m:t>
                    </m:r>
                    <m:r>
                      <a:rPr lang="en-US" altLang="zh-CN" sz="2400" b="0" i="0" spc="-5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spc="-5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535</m:t>
                    </m:r>
                    <m:r>
                      <a:rPr lang="en-US" altLang="zh-CN" sz="2400" b="0" i="0" spc="-5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&gt;</m:t>
                    </m:r>
                    <m:r>
                      <a:rPr lang="en-US" altLang="zh-CN" sz="2400" b="0" i="0" spc="-5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0</m:t>
                    </m:r>
                    <m:r>
                      <a:rPr lang="en-US" altLang="zh-CN" sz="2400" b="0" i="0" spc="-5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spc="-5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5</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spc="-5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，所以估计该小区居民在该滑冰馆的锻炼天</a:t>
                </a:r>
                <a:endParaRPr lang="en-US" altLang="zh-CN" sz="2400" b="0" i="0" spc="-5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endParaRPr>
              </a:p>
              <a:p>
                <a:pPr latinLnBrk="1">
                  <a:lnSpc>
                    <a:spcPts val="4100"/>
                  </a:lnSpc>
                </a:pPr>
                <a:r>
                  <a:rPr lang="en-US" altLang="zh-CN" sz="2400" b="0" i="0" spc="-5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数的中位数小于</a:t>
                </a:r>
                <a:r>
                  <a:rPr lang="en-US" altLang="zh-CN" sz="2400" b="0" i="0" spc="-5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15，故B错误；</a:t>
                </a:r>
                <a:endParaRPr lang="en-US" altLang="zh-CN" sz="2400" spc="-50" dirty="0"/>
              </a:p>
              <a:p>
                <a:pPr latinLnBrk="1">
                  <a:lnSpc>
                    <a:spcPts val="4100"/>
                  </a:lnSpc>
                </a:pPr>
                <a:r>
                  <a:rPr lang="en-US" altLang="zh-CN" sz="2400" b="0" i="0">
                    <a:solidFill>
                      <a:srgbClr val="FF0000"/>
                    </a:solidFill>
                    <a:latin typeface="宋体" panose="02010600030101010101" pitchFamily="2" charset="-122"/>
                    <a:ea typeface="微软雅黑" panose="020B0503020204020204" pitchFamily="34" charset="-122"/>
                    <a:cs typeface="Times New Roman" panose="02020603050405020304" pitchFamily="34" charset="-120"/>
                  </a:rPr>
                  <a:t> </a:t>
                </a: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由频率分布直方图可得，</a:t>
                </a:r>
                <a:endPar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endParaRPr>
              </a:p>
              <a:p>
                <a:pPr latinLnBrk="1">
                  <a:lnSpc>
                    <a:spcPts val="4000"/>
                  </a:lnSpc>
                </a:pPr>
                <a14:m>
                  <m:oMath xmlns:m="http://schemas.openxmlformats.org/officeDocument/2006/math">
                    <m:bar>
                      <m:barPr>
                        <m:pos m:val="top"/>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bar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e>
                    </m:ba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0</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020</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5</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5</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0</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040</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5</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7</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5</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0</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047</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5</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12</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5</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0</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060</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5</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17</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5</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0</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013</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5</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22</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5</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0</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020</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5</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27</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5</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14</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15</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&gt;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14</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，故C正确；</a:t>
                </a:r>
                <a:endParaRPr lang="en-US" altLang="zh-CN" sz="2400" dirty="0"/>
              </a:p>
              <a:p>
                <a:pPr latinLnBrk="1">
                  <a:lnSpc>
                    <a:spcPts val="4100"/>
                  </a:lnSpc>
                </a:pPr>
                <a:r>
                  <a:rPr lang="en-US" altLang="zh-CN" sz="2400" b="0" i="0">
                    <a:solidFill>
                      <a:srgbClr val="FF0000"/>
                    </a:solidFill>
                    <a:latin typeface="宋体" panose="02010600030101010101" pitchFamily="2" charset="-122"/>
                    <a:ea typeface="微软雅黑" panose="020B0503020204020204" pitchFamily="34" charset="-122"/>
                    <a:cs typeface="Times New Roman" panose="02020603050405020304" pitchFamily="34" charset="-120"/>
                  </a:rPr>
                  <a:t> </a:t>
                </a: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由频率分布直方图可得</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，该小区居民在该滑冰馆的锻炼天数超过</a:t>
                </a: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15天的频率为</a:t>
                </a:r>
                <a:endPar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endParaRPr>
              </a:p>
              <a:p>
                <a:pPr latinLnBrk="1">
                  <a:lnSpc>
                    <a:spcPts val="4100"/>
                  </a:lnSpc>
                </a:pPr>
                <a14:m>
                  <m:oMath xmlns:m="http://schemas.openxmlformats.org/officeDocument/2006/math">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0</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060</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0</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013</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0</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020</m:t>
                        </m:r>
                      </m:e>
                    </m:d>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5</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0</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465</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，故锻炼天数超过15天的概率为</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0</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465</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，故</a:t>
                </a: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D错</a:t>
                </a:r>
                <a:endPar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endParaRPr>
              </a:p>
              <a:p>
                <a:pPr latinLnBrk="1">
                  <a:lnSpc>
                    <a:spcPts val="3900"/>
                  </a:lnSpc>
                </a:pP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误</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.故选C.</a:t>
                </a:r>
                <a:endParaRPr lang="en-US" altLang="zh-CN" sz="2400" dirty="0"/>
              </a:p>
            </p:txBody>
          </p:sp>
        </mc:Choice>
        <mc:Fallback>
          <p:sp>
            <p:nvSpPr>
              <p:cNvPr id="2" name="QC_6_AS.56_1#b8a0280db?vbadefaultcenterpage=1&amp;parentnodeid=c8d3e0035&amp;vbahtmlprocessed=1&amp;bbb=1&amp;hasbroken=1"/>
              <p:cNvSpPr>
                <a:spLocks noRot="1" noChangeAspect="1" noMove="1" noResize="1" noEditPoints="1" noAdjustHandles="1" noChangeArrowheads="1" noChangeShapeType="1" noTextEdit="1"/>
              </p:cNvSpPr>
              <p:nvPr/>
            </p:nvSpPr>
            <p:spPr>
              <a:xfrm>
                <a:off x="502920" y="756000"/>
                <a:ext cx="11183112" cy="5631625"/>
              </a:xfrm>
              <a:prstGeom prst="rect">
                <a:avLst/>
              </a:prstGeom>
              <a:blipFill rotWithShape="1">
                <a:blip r:embed="rId1"/>
                <a:stretch>
                  <a:fillRect t="-6" r="1" b="-798"/>
                </a:stretch>
              </a:blipFill>
            </p:spPr>
            <p:txBody>
              <a:bodyPr/>
              <a:lstStyle/>
              <a:p>
                <a:r>
                  <a:rPr lang="zh-CN" altLang="en-US">
                    <a:noFill/>
                  </a:rPr>
                  <a:t> </a:t>
                </a:r>
              </a:p>
            </p:txBody>
          </p:sp>
        </mc:Fallback>
      </mc:AlternateContent>
    </p:spTree>
  </p:cSld>
  <p:clrMapOvr>
    <a:masterClrMapping/>
  </p:clrMapOvr>
  <p:transition>
    <p:split dir="in"/>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bg/>
                                          </p:spTgt>
                                        </p:tgtEl>
                                        <p:attrNameLst>
                                          <p:attrName>style.visibility</p:attrName>
                                        </p:attrNameLst>
                                      </p:cBhvr>
                                      <p:to>
                                        <p:strVal val="visible"/>
                                      </p:to>
                                    </p:set>
                                    <p:animEffect transition="in" filter="wipe(left)">
                                      <p:cBhvr>
                                        <p:cTn id="7" dur="500"/>
                                        <p:tgtEl>
                                          <p:spTgt spid="2">
                                            <p:bg/>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
                                            <p:txEl>
                                              <p:pRg st="0" end="0"/>
                                            </p:txEl>
                                          </p:spTgt>
                                        </p:tgtEl>
                                        <p:attrNameLst>
                                          <p:attrName>style.visibility</p:attrName>
                                        </p:attrNameLst>
                                      </p:cBhvr>
                                      <p:to>
                                        <p:strVal val="visible"/>
                                      </p:to>
                                    </p:set>
                                    <p:animEffect transition="in" filter="wipe(left)">
                                      <p:cBhvr>
                                        <p:cTn id="10" dur="500"/>
                                        <p:tgtEl>
                                          <p:spTgt spid="2">
                                            <p:txEl>
                                              <p:pRg st="0" end="0"/>
                                            </p:txEl>
                                          </p:spTgt>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animEffect transition="in" filter="wipe(left)">
                                      <p:cBhvr>
                                        <p:cTn id="13" dur="500"/>
                                        <p:tgtEl>
                                          <p:spTgt spid="2">
                                            <p:txEl>
                                              <p:pRg st="1" end="1"/>
                                            </p:txEl>
                                          </p:spTgt>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2">
                                            <p:txEl>
                                              <p:pRg st="2" end="2"/>
                                            </p:txEl>
                                          </p:spTgt>
                                        </p:tgtEl>
                                        <p:attrNameLst>
                                          <p:attrName>style.visibility</p:attrName>
                                        </p:attrNameLst>
                                      </p:cBhvr>
                                      <p:to>
                                        <p:strVal val="visible"/>
                                      </p:to>
                                    </p:set>
                                    <p:animEffect transition="in" filter="wipe(left)">
                                      <p:cBhvr>
                                        <p:cTn id="16" dur="500"/>
                                        <p:tgtEl>
                                          <p:spTgt spid="2">
                                            <p:txEl>
                                              <p:pRg st="2" end="2"/>
                                            </p:txEl>
                                          </p:spTgt>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animEffect transition="in" filter="wipe(left)">
                                      <p:cBhvr>
                                        <p:cTn id="19" dur="500"/>
                                        <p:tgtEl>
                                          <p:spTgt spid="2">
                                            <p:txEl>
                                              <p:pRg st="3" end="3"/>
                                            </p:txEl>
                                          </p:spTgt>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2">
                                            <p:txEl>
                                              <p:pRg st="4" end="4"/>
                                            </p:txEl>
                                          </p:spTgt>
                                        </p:tgtEl>
                                        <p:attrNameLst>
                                          <p:attrName>style.visibility</p:attrName>
                                        </p:attrNameLst>
                                      </p:cBhvr>
                                      <p:to>
                                        <p:strVal val="visible"/>
                                      </p:to>
                                    </p:set>
                                    <p:animEffect transition="in" filter="wipe(left)">
                                      <p:cBhvr>
                                        <p:cTn id="22" dur="500"/>
                                        <p:tgtEl>
                                          <p:spTgt spid="2">
                                            <p:txEl>
                                              <p:pRg st="4" end="4"/>
                                            </p:txEl>
                                          </p:spTgt>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2">
                                            <p:txEl>
                                              <p:pRg st="5" end="5"/>
                                            </p:txEl>
                                          </p:spTgt>
                                        </p:tgtEl>
                                        <p:attrNameLst>
                                          <p:attrName>style.visibility</p:attrName>
                                        </p:attrNameLst>
                                      </p:cBhvr>
                                      <p:to>
                                        <p:strVal val="visible"/>
                                      </p:to>
                                    </p:set>
                                    <p:animEffect transition="in" filter="wipe(left)">
                                      <p:cBhvr>
                                        <p:cTn id="25" dur="500"/>
                                        <p:tgtEl>
                                          <p:spTgt spid="2">
                                            <p:txEl>
                                              <p:pRg st="5" end="5"/>
                                            </p:txEl>
                                          </p:spTgt>
                                        </p:tgtEl>
                                      </p:cBhvr>
                                    </p:animEffect>
                                  </p:childTnLst>
                                </p:cTn>
                              </p:par>
                              <p:par>
                                <p:cTn id="26" presetID="22" presetClass="entr" presetSubtype="8" fill="hold" grpId="0" nodeType="withEffect">
                                  <p:stCondLst>
                                    <p:cond delay="0"/>
                                  </p:stCondLst>
                                  <p:childTnLst>
                                    <p:set>
                                      <p:cBhvr>
                                        <p:cTn id="27" dur="1" fill="hold">
                                          <p:stCondLst>
                                            <p:cond delay="0"/>
                                          </p:stCondLst>
                                        </p:cTn>
                                        <p:tgtEl>
                                          <p:spTgt spid="2">
                                            <p:txEl>
                                              <p:pRg st="6" end="6"/>
                                            </p:txEl>
                                          </p:spTgt>
                                        </p:tgtEl>
                                        <p:attrNameLst>
                                          <p:attrName>style.visibility</p:attrName>
                                        </p:attrNameLst>
                                      </p:cBhvr>
                                      <p:to>
                                        <p:strVal val="visible"/>
                                      </p:to>
                                    </p:set>
                                    <p:animEffect transition="in" filter="wipe(left)">
                                      <p:cBhvr>
                                        <p:cTn id="28" dur="500"/>
                                        <p:tgtEl>
                                          <p:spTgt spid="2">
                                            <p:txEl>
                                              <p:pRg st="6" end="6"/>
                                            </p:txEl>
                                          </p:spTgt>
                                        </p:tgtEl>
                                      </p:cBhvr>
                                    </p:animEffect>
                                  </p:childTnLst>
                                </p:cTn>
                              </p:par>
                              <p:par>
                                <p:cTn id="29" presetID="22" presetClass="entr" presetSubtype="8" fill="hold" grpId="0" nodeType="withEffect">
                                  <p:stCondLst>
                                    <p:cond delay="0"/>
                                  </p:stCondLst>
                                  <p:childTnLst>
                                    <p:set>
                                      <p:cBhvr>
                                        <p:cTn id="30" dur="1" fill="hold">
                                          <p:stCondLst>
                                            <p:cond delay="0"/>
                                          </p:stCondLst>
                                        </p:cTn>
                                        <p:tgtEl>
                                          <p:spTgt spid="2">
                                            <p:txEl>
                                              <p:pRg st="7" end="7"/>
                                            </p:txEl>
                                          </p:spTgt>
                                        </p:tgtEl>
                                        <p:attrNameLst>
                                          <p:attrName>style.visibility</p:attrName>
                                        </p:attrNameLst>
                                      </p:cBhvr>
                                      <p:to>
                                        <p:strVal val="visible"/>
                                      </p:to>
                                    </p:set>
                                    <p:animEffect transition="in" filter="wipe(left)">
                                      <p:cBhvr>
                                        <p:cTn id="31" dur="500"/>
                                        <p:tgtEl>
                                          <p:spTgt spid="2">
                                            <p:txEl>
                                              <p:pRg st="7" end="7"/>
                                            </p:txEl>
                                          </p:spTgt>
                                        </p:tgtEl>
                                      </p:cBhvr>
                                    </p:animEffect>
                                  </p:childTnLst>
                                </p:cTn>
                              </p:par>
                              <p:par>
                                <p:cTn id="32" presetID="22" presetClass="entr" presetSubtype="8" fill="hold" grpId="0" nodeType="withEffect">
                                  <p:stCondLst>
                                    <p:cond delay="0"/>
                                  </p:stCondLst>
                                  <p:childTnLst>
                                    <p:set>
                                      <p:cBhvr>
                                        <p:cTn id="33" dur="1" fill="hold">
                                          <p:stCondLst>
                                            <p:cond delay="0"/>
                                          </p:stCondLst>
                                        </p:cTn>
                                        <p:tgtEl>
                                          <p:spTgt spid="2">
                                            <p:txEl>
                                              <p:pRg st="8" end="8"/>
                                            </p:txEl>
                                          </p:spTgt>
                                        </p:tgtEl>
                                        <p:attrNameLst>
                                          <p:attrName>style.visibility</p:attrName>
                                        </p:attrNameLst>
                                      </p:cBhvr>
                                      <p:to>
                                        <p:strVal val="visible"/>
                                      </p:to>
                                    </p:set>
                                    <p:animEffect transition="in" filter="wipe(left)">
                                      <p:cBhvr>
                                        <p:cTn id="34" dur="500"/>
                                        <p:tgtEl>
                                          <p:spTgt spid="2">
                                            <p:txEl>
                                              <p:pRg st="8" end="8"/>
                                            </p:txEl>
                                          </p:spTgt>
                                        </p:tgtEl>
                                      </p:cBhvr>
                                    </p:animEffect>
                                  </p:childTnLst>
                                </p:cTn>
                              </p:par>
                              <p:par>
                                <p:cTn id="35" presetID="22" presetClass="entr" presetSubtype="8" fill="hold" grpId="0" nodeType="withEffect">
                                  <p:stCondLst>
                                    <p:cond delay="0"/>
                                  </p:stCondLst>
                                  <p:childTnLst>
                                    <p:set>
                                      <p:cBhvr>
                                        <p:cTn id="36" dur="1" fill="hold">
                                          <p:stCondLst>
                                            <p:cond delay="0"/>
                                          </p:stCondLst>
                                        </p:cTn>
                                        <p:tgtEl>
                                          <p:spTgt spid="2">
                                            <p:txEl>
                                              <p:pRg st="9" end="9"/>
                                            </p:txEl>
                                          </p:spTgt>
                                        </p:tgtEl>
                                        <p:attrNameLst>
                                          <p:attrName>style.visibility</p:attrName>
                                        </p:attrNameLst>
                                      </p:cBhvr>
                                      <p:to>
                                        <p:strVal val="visible"/>
                                      </p:to>
                                    </p:set>
                                    <p:animEffect transition="in" filter="wipe(left)">
                                      <p:cBhvr>
                                        <p:cTn id="37" dur="500"/>
                                        <p:tgtEl>
                                          <p:spTgt spid="2">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_6_BD#86100b137?vbadefaultcenterpage=1&amp;parentnodeid=c8d3e0035&amp;vbahtmlprocessed=1" descr="preencoded.png"/>
          <p:cNvPicPr>
            <a:picLocks noChangeAspect="1"/>
          </p:cNvPicPr>
          <p:nvPr/>
        </p:nvPicPr>
        <p:blipFill>
          <a:blip r:embed="rId1">
            <a:clrChange>
              <a:clrFrom>
                <a:srgbClr val="FFFFFF"/>
              </a:clrFrom>
              <a:clrTo>
                <a:srgbClr val="FFFFFF">
                  <a:alpha val="0"/>
                </a:srgbClr>
              </a:clrTo>
            </a:clrChange>
          </a:blip>
          <a:stretch>
            <a:fillRect/>
          </a:stretch>
        </p:blipFill>
        <p:spPr>
          <a:xfrm>
            <a:off x="4480560" y="1948511"/>
            <a:ext cx="3236976" cy="393192"/>
          </a:xfrm>
          <a:prstGeom prst="rect">
            <a:avLst/>
          </a:prstGeom>
          <a:noFill/>
          <a:extLst>
            <a:ext uri="{909E8E84-426E-40DD-AFC4-6F175D3DCCD1}">
              <a14:hiddenFill xmlns:a14="http://schemas.microsoft.com/office/drawing/2010/main">
                <a:solidFill>
                  <a:scrgbClr r="0" g="0" b="0">
                    <a:alpha val="0"/>
                  </a:scrgbClr>
                </a:solidFill>
              </a14:hiddenFill>
            </a:ext>
          </a:extLst>
        </p:spPr>
      </p:pic>
      <p:sp>
        <p:nvSpPr>
          <p:cNvPr id="3" name="P_6_BD#86100b137?vbadefaultcenterpage=1&amp;parentnodeid=c8d3e0035&amp;vbahtmlprocessed=1&amp;bbb=1&amp;hasbroken=1"/>
          <p:cNvSpPr/>
          <p:nvPr/>
        </p:nvSpPr>
        <p:spPr>
          <a:xfrm>
            <a:off x="502920" y="2474799"/>
            <a:ext cx="11183112" cy="2684590"/>
          </a:xfrm>
          <a:prstGeom prst="rect">
            <a:avLst/>
          </a:prstGeom>
          <a:noFill/>
        </p:spPr>
        <p:txBody>
          <a:bodyPr wrap="none" lIns="0" tIns="0" rIns="0" bIns="0" rtlCol="0" anchor="t"/>
          <a:lstStyle/>
          <a:p>
            <a:pPr algn="ctr" latinLnBrk="1">
              <a:lnSpc>
                <a:spcPct val="150000"/>
              </a:lnSpc>
            </a:pPr>
            <a:r>
              <a:rPr lang="en-US" altLang="zh-CN" sz="2400" b="1"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频率分布直方图的数字特征</a:t>
            </a:r>
            <a:endParaRPr lang="en-US" altLang="zh-CN" sz="2400" dirty="0"/>
          </a:p>
          <a:p>
            <a:pPr latinLnBrk="1">
              <a:lnSpc>
                <a:spcPct val="150000"/>
              </a:lnSpc>
            </a:pPr>
            <a:r>
              <a:rPr lang="en-US" altLang="zh-CN" sz="2400" b="1"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1. </a:t>
            </a:r>
            <a:r>
              <a:rPr lang="en-US" altLang="zh-CN" sz="2400" b="0" i="0" dirty="0" err="1">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众数：众数一般用频率分布表中频率最高的一组的组中值来表示，即在样本数据</a:t>
            </a:r>
            <a:endPar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endParaRPr>
          </a:p>
          <a:p>
            <a:pPr latinLnBrk="1">
              <a:lnSpc>
                <a:spcPct val="15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err="1">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的频率分布直方图中，最高小长方形的底边中点的横坐标</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2400" dirty="0"/>
          </a:p>
          <a:p>
            <a:pPr latinLnBrk="1">
              <a:lnSpc>
                <a:spcPct val="150000"/>
              </a:lnSpc>
            </a:pPr>
            <a:r>
              <a:rPr lang="en-US" altLang="zh-CN" sz="2400" b="1"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2. </a:t>
            </a:r>
            <a:r>
              <a:rPr lang="en-US" altLang="zh-CN" sz="2400" b="0" i="0" dirty="0" err="1">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中位数：在频率分布直方图中，中位数左边和右边的直方图的面积应该相等</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2400" dirty="0"/>
          </a:p>
          <a:p>
            <a:pPr latinLnBrk="1">
              <a:lnSpc>
                <a:spcPct val="150000"/>
              </a:lnSpc>
            </a:pPr>
            <a:r>
              <a:rPr lang="en-US" altLang="zh-CN" sz="2400" b="1"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3. </a:t>
            </a:r>
            <a:r>
              <a:rPr lang="en-US" altLang="zh-CN" sz="2400" b="0" i="0" dirty="0" err="1">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平均数：平均数在频率分布直方图中等于组中值与对应频率之积的和</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2400" dirty="0"/>
          </a:p>
        </p:txBody>
      </p:sp>
    </p:spTree>
  </p:cSld>
  <p:clrMapOvr>
    <a:masterClrMapping/>
  </p:clrMapOvr>
  <p:transition>
    <p:split dir="in"/>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_5_BD#b497c7b9c?vbadefaultcenterpage=1&amp;parentnodeid=912ae0a53&amp;vbahtmlprocessed=1" descr="preencoded.png"/>
          <p:cNvPicPr>
            <a:picLocks noChangeAspect="1"/>
          </p:cNvPicPr>
          <p:nvPr/>
        </p:nvPicPr>
        <p:blipFill>
          <a:blip r:embed="rId1"/>
          <a:stretch>
            <a:fillRect/>
          </a:stretch>
        </p:blipFill>
        <p:spPr>
          <a:xfrm>
            <a:off x="3813048" y="756000"/>
            <a:ext cx="4562856" cy="530352"/>
          </a:xfrm>
          <a:prstGeom prst="rect">
            <a:avLst/>
          </a:prstGeom>
        </p:spPr>
      </p:pic>
      <mc:AlternateContent xmlns:mc="http://schemas.openxmlformats.org/markup-compatibility/2006">
        <mc:Choice xmlns:a14="http://schemas.microsoft.com/office/drawing/2010/main" Requires="a14">
          <p:sp>
            <p:nvSpPr>
              <p:cNvPr id="3" name="QC_6_BD.57_1#220195b4e?vbadefaultcenterpage=1&amp;parentnodeid=b497c7b9c&amp;vbahtmlprocessed=1&amp;bbb=1&amp;hasbroken=1"/>
              <p:cNvSpPr/>
              <p:nvPr/>
            </p:nvSpPr>
            <p:spPr>
              <a:xfrm>
                <a:off x="502920" y="1419448"/>
                <a:ext cx="11183112" cy="1034669"/>
              </a:xfrm>
              <a:prstGeom prst="rect">
                <a:avLst/>
              </a:prstGeom>
              <a:noFill/>
            </p:spPr>
            <p:txBody>
              <a:bodyPr wrap="none" lIns="0" tIns="0" rIns="0" bIns="0" rtlCol="0" anchor="t"/>
              <a:lstStyle/>
              <a:p>
                <a:pPr algn="l" latinLnBrk="1">
                  <a:lnSpc>
                    <a:spcPct val="150000"/>
                  </a:lnSpc>
                </a:pPr>
                <a:r>
                  <a:rPr lang="en-US" altLang="zh-CN" sz="2400" b="1"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1.</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（多选题）</a:t>
                </a:r>
                <a:r>
                  <a:rPr lang="en-US" altLang="zh-CN" sz="2400" b="0" i="0" dirty="0">
                    <a:solidFill>
                      <a:srgbClr val="E81B23"/>
                    </a:solidFill>
                    <a:latin typeface="Times New Roman" panose="02020603050405020304" pitchFamily="34" charset="0"/>
                    <a:ea typeface="微软雅黑" panose="020B0503020204020204" pitchFamily="34" charset="-122"/>
                    <a:cs typeface="Times New Roman" panose="02020603050405020304" pitchFamily="34" charset="-120"/>
                  </a:rPr>
                  <a:t>（2023</a:t>
                </a:r>
                <a:r>
                  <a:rPr lang="en-US" altLang="zh-CN" sz="2400" b="1" i="0" dirty="0">
                    <a:solidFill>
                      <a:srgbClr val="E81B23"/>
                    </a:solidFill>
                    <a:latin typeface="Times New Roman" panose="02020603050405020304" pitchFamily="34" charset="0"/>
                    <a:ea typeface="微软雅黑" panose="020B0503020204020204" pitchFamily="34" charset="-122"/>
                    <a:cs typeface="Times New Roman" panose="02020603050405020304" pitchFamily="34" charset="-120"/>
                  </a:rPr>
                  <a:t> · </a:t>
                </a:r>
                <a:r>
                  <a:rPr lang="en-US" altLang="zh-CN" sz="2400" b="0" i="0" dirty="0" err="1">
                    <a:solidFill>
                      <a:srgbClr val="E81B23"/>
                    </a:solidFill>
                    <a:latin typeface="Times New Roman" panose="02020603050405020304" pitchFamily="34" charset="0"/>
                    <a:ea typeface="微软雅黑" panose="020B0503020204020204" pitchFamily="34" charset="-122"/>
                    <a:cs typeface="Times New Roman" panose="02020603050405020304" pitchFamily="34" charset="-120"/>
                  </a:rPr>
                  <a:t>新高考Ⅰ卷）</a:t>
                </a:r>
                <a:r>
                  <a:rPr lang="en-US" altLang="zh-CN" sz="2400" b="0" i="0" dirty="0" err="1">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有一组样本数据</a:t>
                </a:r>
                <a14:m>
                  <m:oMath xmlns:m="http://schemas.openxmlformats.org/officeDocument/2006/math">
                    <m:sSub>
                      <m:sSub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e>
                      <m:sub>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1</m:t>
                        </m:r>
                      </m:sub>
                    </m:sSub>
                  </m:oMath>
                </a14:m>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14:m>
                  <m:oMath xmlns:m="http://schemas.openxmlformats.org/officeDocument/2006/math">
                    <m:sSub>
                      <m:sSub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e>
                      <m:sub>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2</m:t>
                        </m:r>
                      </m:sub>
                    </m:sSub>
                  </m:oMath>
                </a14:m>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oMath>
                </a14:m>
                <a:r>
                  <a:rPr lang="en-US" altLang="zh-CN" sz="2400" b="0" i="0" dirty="0">
                    <a:solidFill>
                      <a:srgbClr val="00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14:m>
                  <m:oMath xmlns:m="http://schemas.openxmlformats.org/officeDocument/2006/math">
                    <m:sSub>
                      <m:sSub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e>
                      <m:sub>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6</m:t>
                        </m:r>
                      </m:sub>
                    </m:sSub>
                  </m:oMath>
                </a14:m>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，其中</a:t>
                </a:r>
                <a14:m>
                  <m:oMath xmlns:m="http://schemas.openxmlformats.org/officeDocument/2006/math">
                    <m:sSub>
                      <m:sSub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e>
                      <m:sub>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1</m:t>
                        </m:r>
                      </m:sub>
                    </m:sSub>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err="1">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是最小值</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endParaRPr>
              </a:p>
              <a:p>
                <a:pPr latinLnBrk="1">
                  <a:lnSpc>
                    <a:spcPct val="150000"/>
                  </a:lnSpc>
                </a:pPr>
                <a14:m>
                  <m:oMath xmlns:m="http://schemas.openxmlformats.org/officeDocument/2006/math">
                    <m:sSub>
                      <m:sSub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e>
                      <m:sub>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6</m:t>
                        </m:r>
                      </m:sub>
                    </m:sSub>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err="1">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是最大值，则</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r>
                  <a:rPr lang="en-US" altLang="zh-CN" sz="2400" b="0" i="0" dirty="0">
                    <a:solidFill>
                      <a:srgbClr val="00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1" i="0" dirty="0">
                    <a:solidFill>
                      <a:srgbClr val="00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r>
                  <a:rPr lang="en-US" altLang="zh-CN" sz="2400" b="0" i="0" dirty="0">
                    <a:solidFill>
                      <a:srgbClr val="00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2400" dirty="0"/>
              </a:p>
            </p:txBody>
          </p:sp>
        </mc:Choice>
        <mc:Fallback>
          <p:sp>
            <p:nvSpPr>
              <p:cNvPr id="3" name="QC_6_BD.57_1#220195b4e?vbadefaultcenterpage=1&amp;parentnodeid=b497c7b9c&amp;vbahtmlprocessed=1&amp;bbb=1&amp;hasbroken=1"/>
              <p:cNvSpPr>
                <a:spLocks noRot="1" noChangeAspect="1" noMove="1" noResize="1" noEditPoints="1" noAdjustHandles="1" noChangeArrowheads="1" noChangeShapeType="1" noTextEdit="1"/>
              </p:cNvSpPr>
              <p:nvPr/>
            </p:nvSpPr>
            <p:spPr>
              <a:xfrm>
                <a:off x="502920" y="1419448"/>
                <a:ext cx="11183112" cy="1034669"/>
              </a:xfrm>
              <a:prstGeom prst="rect">
                <a:avLst/>
              </a:prstGeom>
              <a:blipFill rotWithShape="1">
                <a:blip r:embed="rId2"/>
                <a:stretch>
                  <a:fillRect t="-22" r="1" b="-6030"/>
                </a:stretch>
              </a:blipFill>
            </p:spPr>
            <p:txBody>
              <a:bodyPr/>
              <a:lstStyle/>
              <a:p>
                <a:r>
                  <a:rPr lang="zh-CN" altLang="en-US">
                    <a:noFill/>
                  </a:rPr>
                  <a:t> </a:t>
                </a:r>
              </a:p>
            </p:txBody>
          </p:sp>
        </mc:Fallback>
      </mc:AlternateContent>
      <p:sp>
        <p:nvSpPr>
          <p:cNvPr id="4" name="QC_6_AN.58_1#220195b4e.bracket?vbadefaultcenterpage=1&amp;parentnodeid=b497c7b9c&amp;vbapositionanswer=25&amp;vbahtmlprocessed=1"/>
          <p:cNvSpPr/>
          <p:nvPr/>
        </p:nvSpPr>
        <p:spPr>
          <a:xfrm>
            <a:off x="2962085" y="1968088"/>
            <a:ext cx="644525" cy="478600"/>
          </a:xfrm>
          <a:prstGeom prst="rect">
            <a:avLst/>
          </a:prstGeom>
          <a:noFill/>
        </p:spPr>
        <p:txBody>
          <a:bodyPr wrap="none" lIns="0" tIns="0" rIns="0" bIns="0" rtlCol="0" anchor="t"/>
          <a:lstStyle/>
          <a:p>
            <a:pPr marL="0" algn="ctr" latinLnBrk="1">
              <a:lnSpc>
                <a:spcPts val="4200"/>
              </a:lnSpc>
            </a:pPr>
            <a:r>
              <a:rPr lang="en-US" altLang="zh-CN" sz="2400" b="1"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BD</a:t>
            </a:r>
            <a:endParaRPr lang="en-US" altLang="zh-CN" sz="2400" dirty="0"/>
          </a:p>
        </p:txBody>
      </p:sp>
      <mc:AlternateContent xmlns:mc="http://schemas.openxmlformats.org/markup-compatibility/2006">
        <mc:Choice xmlns:a14="http://schemas.microsoft.com/office/drawing/2010/main" Requires="a14">
          <p:sp>
            <p:nvSpPr>
              <p:cNvPr id="5" name="QC_6_BD.59_1#220195b4e.choices?vbadefaultcenterpage=1&amp;parentnodeid=b497c7b9c&amp;vbahtmlprocessed=1"/>
              <p:cNvSpPr/>
              <p:nvPr/>
            </p:nvSpPr>
            <p:spPr>
              <a:xfrm>
                <a:off x="502920" y="2460848"/>
                <a:ext cx="11183112" cy="2131949"/>
              </a:xfrm>
              <a:prstGeom prst="rect">
                <a:avLst/>
              </a:prstGeom>
              <a:noFill/>
            </p:spPr>
            <p:txBody>
              <a:bodyPr wrap="square" lIns="0" tIns="0" rIns="0" bIns="0" rtlCol="0" anchor="t"/>
              <a:lstStyle/>
              <a:p>
                <a:pPr marL="0" algn="l" latinLnBrk="1">
                  <a:lnSpc>
                    <a:spcPct val="15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a:t>
                </a:r>
                <a14:m>
                  <m:oMath xmlns:m="http://schemas.openxmlformats.org/officeDocument/2006/math">
                    <m:sSub>
                      <m:sSub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e>
                      <m:sub>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2</m:t>
                        </m:r>
                      </m:sub>
                    </m:sSub>
                  </m:oMath>
                </a14:m>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14:m>
                  <m:oMath xmlns:m="http://schemas.openxmlformats.org/officeDocument/2006/math">
                    <m:sSub>
                      <m:sSub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e>
                      <m:sub>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3</m:t>
                        </m:r>
                      </m:sub>
                    </m:sSub>
                  </m:oMath>
                </a14:m>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14:m>
                  <m:oMath xmlns:m="http://schemas.openxmlformats.org/officeDocument/2006/math">
                    <m:sSub>
                      <m:sSub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e>
                      <m:sub>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4</m:t>
                        </m:r>
                      </m:sub>
                    </m:sSub>
                  </m:oMath>
                </a14:m>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14:m>
                  <m:oMath xmlns:m="http://schemas.openxmlformats.org/officeDocument/2006/math">
                    <m:sSub>
                      <m:sSub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e>
                      <m:sub>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5</m:t>
                        </m:r>
                      </m:sub>
                    </m:sSub>
                  </m:oMath>
                </a14:m>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的平均数等于</a:t>
                </a:r>
                <a14:m>
                  <m:oMath xmlns:m="http://schemas.openxmlformats.org/officeDocument/2006/math">
                    <m:sSub>
                      <m:sSub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e>
                      <m:sub>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1</m:t>
                        </m:r>
                      </m:sub>
                    </m:sSub>
                  </m:oMath>
                </a14:m>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14:m>
                  <m:oMath xmlns:m="http://schemas.openxmlformats.org/officeDocument/2006/math">
                    <m:sSub>
                      <m:sSub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e>
                      <m:sub>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2</m:t>
                        </m:r>
                      </m:sub>
                    </m:sSub>
                  </m:oMath>
                </a14:m>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oMath>
                </a14:m>
                <a:r>
                  <a:rPr lang="en-US" altLang="zh-CN" sz="2400" b="0" i="0" dirty="0">
                    <a:solidFill>
                      <a:srgbClr val="00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14:m>
                  <m:oMath xmlns:m="http://schemas.openxmlformats.org/officeDocument/2006/math">
                    <m:sSub>
                      <m:sSub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e>
                      <m:sub>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6</m:t>
                        </m:r>
                      </m:sub>
                    </m:sSub>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的平均数</a:t>
                </a:r>
                <a:endParaRPr lang="en-US" altLang="zh-CN" sz="2400" dirty="0"/>
              </a:p>
              <a:p>
                <a:pPr marL="0" algn="l" latinLnBrk="1">
                  <a:lnSpc>
                    <a:spcPct val="15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B.</a:t>
                </a:r>
                <a14:m>
                  <m:oMath xmlns:m="http://schemas.openxmlformats.org/officeDocument/2006/math">
                    <m:sSub>
                      <m:sSub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e>
                      <m:sub>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2</m:t>
                        </m:r>
                      </m:sub>
                    </m:sSub>
                  </m:oMath>
                </a14:m>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14:m>
                  <m:oMath xmlns:m="http://schemas.openxmlformats.org/officeDocument/2006/math">
                    <m:sSub>
                      <m:sSub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e>
                      <m:sub>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3</m:t>
                        </m:r>
                      </m:sub>
                    </m:sSub>
                  </m:oMath>
                </a14:m>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14:m>
                  <m:oMath xmlns:m="http://schemas.openxmlformats.org/officeDocument/2006/math">
                    <m:sSub>
                      <m:sSub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e>
                      <m:sub>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4</m:t>
                        </m:r>
                      </m:sub>
                    </m:sSub>
                  </m:oMath>
                </a14:m>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14:m>
                  <m:oMath xmlns:m="http://schemas.openxmlformats.org/officeDocument/2006/math">
                    <m:sSub>
                      <m:sSub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e>
                      <m:sub>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5</m:t>
                        </m:r>
                      </m:sub>
                    </m:sSub>
                  </m:oMath>
                </a14:m>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的中位数等于</a:t>
                </a:r>
                <a14:m>
                  <m:oMath xmlns:m="http://schemas.openxmlformats.org/officeDocument/2006/math">
                    <m:sSub>
                      <m:sSub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e>
                      <m:sub>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1</m:t>
                        </m:r>
                      </m:sub>
                    </m:sSub>
                  </m:oMath>
                </a14:m>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14:m>
                  <m:oMath xmlns:m="http://schemas.openxmlformats.org/officeDocument/2006/math">
                    <m:sSub>
                      <m:sSub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e>
                      <m:sub>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2</m:t>
                        </m:r>
                      </m:sub>
                    </m:sSub>
                  </m:oMath>
                </a14:m>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oMath>
                </a14:m>
                <a:r>
                  <a:rPr lang="en-US" altLang="zh-CN" sz="2400" b="0" i="0" dirty="0">
                    <a:solidFill>
                      <a:srgbClr val="00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14:m>
                  <m:oMath xmlns:m="http://schemas.openxmlformats.org/officeDocument/2006/math">
                    <m:sSub>
                      <m:sSub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e>
                      <m:sub>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6</m:t>
                        </m:r>
                      </m:sub>
                    </m:sSub>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的中位数</a:t>
                </a:r>
                <a:endParaRPr lang="en-US" altLang="zh-CN" sz="2400" dirty="0"/>
              </a:p>
              <a:p>
                <a:pPr marL="0" algn="l" latinLnBrk="1">
                  <a:lnSpc>
                    <a:spcPct val="15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C.</a:t>
                </a:r>
                <a14:m>
                  <m:oMath xmlns:m="http://schemas.openxmlformats.org/officeDocument/2006/math">
                    <m:sSub>
                      <m:sSub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e>
                      <m:sub>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2</m:t>
                        </m:r>
                      </m:sub>
                    </m:sSub>
                  </m:oMath>
                </a14:m>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14:m>
                  <m:oMath xmlns:m="http://schemas.openxmlformats.org/officeDocument/2006/math">
                    <m:sSub>
                      <m:sSub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e>
                      <m:sub>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3</m:t>
                        </m:r>
                      </m:sub>
                    </m:sSub>
                  </m:oMath>
                </a14:m>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14:m>
                  <m:oMath xmlns:m="http://schemas.openxmlformats.org/officeDocument/2006/math">
                    <m:sSub>
                      <m:sSub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e>
                      <m:sub>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4</m:t>
                        </m:r>
                      </m:sub>
                    </m:sSub>
                  </m:oMath>
                </a14:m>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14:m>
                  <m:oMath xmlns:m="http://schemas.openxmlformats.org/officeDocument/2006/math">
                    <m:sSub>
                      <m:sSub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e>
                      <m:sub>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5</m:t>
                        </m:r>
                      </m:sub>
                    </m:sSub>
                  </m:oMath>
                </a14:m>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的标准差不小于</a:t>
                </a:r>
                <a14:m>
                  <m:oMath xmlns:m="http://schemas.openxmlformats.org/officeDocument/2006/math">
                    <m:sSub>
                      <m:sSub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e>
                      <m:sub>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1</m:t>
                        </m:r>
                      </m:sub>
                    </m:sSub>
                  </m:oMath>
                </a14:m>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14:m>
                  <m:oMath xmlns:m="http://schemas.openxmlformats.org/officeDocument/2006/math">
                    <m:sSub>
                      <m:sSub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e>
                      <m:sub>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2</m:t>
                        </m:r>
                      </m:sub>
                    </m:sSub>
                  </m:oMath>
                </a14:m>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oMath>
                </a14:m>
                <a:r>
                  <a:rPr lang="en-US" altLang="zh-CN" sz="2400" b="0" i="0" dirty="0">
                    <a:solidFill>
                      <a:srgbClr val="00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14:m>
                  <m:oMath xmlns:m="http://schemas.openxmlformats.org/officeDocument/2006/math">
                    <m:sSub>
                      <m:sSub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e>
                      <m:sub>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6</m:t>
                        </m:r>
                      </m:sub>
                    </m:sSub>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的标准差</a:t>
                </a:r>
                <a:endParaRPr lang="en-US" altLang="zh-CN" sz="2400" dirty="0"/>
              </a:p>
              <a:p>
                <a:pPr marL="0" algn="l" latinLnBrk="1">
                  <a:lnSpc>
                    <a:spcPct val="15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D.</a:t>
                </a:r>
                <a14:m>
                  <m:oMath xmlns:m="http://schemas.openxmlformats.org/officeDocument/2006/math">
                    <m:sSub>
                      <m:sSub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e>
                      <m:sub>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2</m:t>
                        </m:r>
                      </m:sub>
                    </m:sSub>
                  </m:oMath>
                </a14:m>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14:m>
                  <m:oMath xmlns:m="http://schemas.openxmlformats.org/officeDocument/2006/math">
                    <m:sSub>
                      <m:sSub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e>
                      <m:sub>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3</m:t>
                        </m:r>
                      </m:sub>
                    </m:sSub>
                  </m:oMath>
                </a14:m>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14:m>
                  <m:oMath xmlns:m="http://schemas.openxmlformats.org/officeDocument/2006/math">
                    <m:sSub>
                      <m:sSub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e>
                      <m:sub>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4</m:t>
                        </m:r>
                      </m:sub>
                    </m:sSub>
                  </m:oMath>
                </a14:m>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14:m>
                  <m:oMath xmlns:m="http://schemas.openxmlformats.org/officeDocument/2006/math">
                    <m:sSub>
                      <m:sSub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e>
                      <m:sub>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5</m:t>
                        </m:r>
                      </m:sub>
                    </m:sSub>
                  </m:oMath>
                </a14:m>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的极差不大于</a:t>
                </a:r>
                <a14:m>
                  <m:oMath xmlns:m="http://schemas.openxmlformats.org/officeDocument/2006/math">
                    <m:sSub>
                      <m:sSub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e>
                      <m:sub>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1</m:t>
                        </m:r>
                      </m:sub>
                    </m:sSub>
                  </m:oMath>
                </a14:m>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14:m>
                  <m:oMath xmlns:m="http://schemas.openxmlformats.org/officeDocument/2006/math">
                    <m:sSub>
                      <m:sSub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e>
                      <m:sub>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2</m:t>
                        </m:r>
                      </m:sub>
                    </m:sSub>
                  </m:oMath>
                </a14:m>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oMath>
                </a14:m>
                <a:r>
                  <a:rPr lang="en-US" altLang="zh-CN" sz="2400" b="0" i="0" dirty="0">
                    <a:solidFill>
                      <a:srgbClr val="00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14:m>
                  <m:oMath xmlns:m="http://schemas.openxmlformats.org/officeDocument/2006/math">
                    <m:sSub>
                      <m:sSub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e>
                      <m:sub>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6</m:t>
                        </m:r>
                      </m:sub>
                    </m:sSub>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的极差</a:t>
                </a:r>
                <a:endParaRPr lang="en-US" altLang="zh-CN" sz="2400" dirty="0"/>
              </a:p>
            </p:txBody>
          </p:sp>
        </mc:Choice>
        <mc:Fallback>
          <p:sp>
            <p:nvSpPr>
              <p:cNvPr id="5" name="QC_6_BD.59_1#220195b4e.choices?vbadefaultcenterpage=1&amp;parentnodeid=b497c7b9c&amp;vbahtmlprocessed=1"/>
              <p:cNvSpPr>
                <a:spLocks noRot="1" noChangeAspect="1" noMove="1" noResize="1" noEditPoints="1" noAdjustHandles="1" noChangeArrowheads="1" noChangeShapeType="1" noTextEdit="1"/>
              </p:cNvSpPr>
              <p:nvPr/>
            </p:nvSpPr>
            <p:spPr>
              <a:xfrm>
                <a:off x="502920" y="2460848"/>
                <a:ext cx="11183112" cy="2131949"/>
              </a:xfrm>
              <a:prstGeom prst="rect">
                <a:avLst/>
              </a:prstGeom>
              <a:blipFill rotWithShape="1">
                <a:blip r:embed="rId3"/>
                <a:stretch>
                  <a:fillRect t="-10" r="1" b="-2926"/>
                </a:stretch>
              </a:blipFill>
            </p:spPr>
            <p:txBody>
              <a:bodyPr/>
              <a:lstStyle/>
              <a:p>
                <a:r>
                  <a:rPr lang="zh-CN" altLang="en-US">
                    <a:noFill/>
                  </a:rPr>
                  <a:t> </a:t>
                </a:r>
              </a:p>
            </p:txBody>
          </p:sp>
        </mc:Fallback>
      </mc:AlternateContent>
    </p:spTree>
  </p:cSld>
  <p:clrMapOvr>
    <a:masterClrMapping/>
  </p:clrMapOvr>
  <p:transition>
    <p:split dir="in"/>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bg/>
                                          </p:spTgt>
                                        </p:tgtEl>
                                        <p:attrNameLst>
                                          <p:attrName>style.visibility</p:attrName>
                                        </p:attrNameLst>
                                      </p:cBhvr>
                                      <p:to>
                                        <p:strVal val="visible"/>
                                      </p:to>
                                    </p:set>
                                    <p:animEffect transition="in" filter="wipe(left)">
                                      <p:cBhvr>
                                        <p:cTn id="7" dur="500"/>
                                        <p:tgtEl>
                                          <p:spTgt spid="4">
                                            <p:bg/>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xEl>
                                              <p:pRg st="0" end="0"/>
                                            </p:txEl>
                                          </p:spTgt>
                                        </p:tgtEl>
                                        <p:attrNameLst>
                                          <p:attrName>style.visibility</p:attrName>
                                        </p:attrNameLst>
                                      </p:cBhvr>
                                      <p:to>
                                        <p:strVal val="visible"/>
                                      </p:to>
                                    </p:set>
                                    <p:animEffect transition="in" filter="wipe(left)">
                                      <p:cBhvr>
                                        <p:cTn id="10"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QC_6_AS.60_1#220195b4e?vbadefaultcenterpage=1&amp;parentnodeid=b497c7b9c&amp;vbahtmlprocessed=1&amp;bbb=1&amp;hasbroken=1"/>
              <p:cNvSpPr/>
              <p:nvPr/>
            </p:nvSpPr>
            <p:spPr>
              <a:xfrm>
                <a:off x="502920" y="756000"/>
                <a:ext cx="11183112" cy="5688965"/>
              </a:xfrm>
              <a:prstGeom prst="rect">
                <a:avLst/>
              </a:prstGeom>
              <a:noFill/>
            </p:spPr>
            <p:txBody>
              <a:bodyPr wrap="none" lIns="0" tIns="0" rIns="0" bIns="0" rtlCol="0" anchor="t"/>
              <a:lstStyle/>
              <a:p>
                <a:pPr algn="l" latinLnBrk="1">
                  <a:lnSpc>
                    <a:spcPct val="150000"/>
                  </a:lnSpc>
                </a:pPr>
                <a:r>
                  <a:rPr lang="en-US" altLang="zh-CN" sz="2400" b="1"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解析</a:t>
                </a:r>
                <a:r>
                  <a:rPr lang="en-US" altLang="zh-CN" sz="2400" b="1" i="0" dirty="0">
                    <a:solidFill>
                      <a:srgbClr val="FF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对于A，设</a:t>
                </a:r>
                <a14:m>
                  <m:oMath xmlns:m="http://schemas.openxmlformats.org/officeDocument/2006/math">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b>
                    </m:sSub>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14:m>
                  <m:oMath xmlns:m="http://schemas.openxmlformats.org/officeDocument/2006/math">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3</m:t>
                        </m:r>
                      </m:sub>
                    </m:sSub>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14:m>
                  <m:oMath xmlns:m="http://schemas.openxmlformats.org/officeDocument/2006/math">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4</m:t>
                        </m:r>
                      </m:sub>
                    </m:sSub>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14:m>
                  <m:oMath xmlns:m="http://schemas.openxmlformats.org/officeDocument/2006/math">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5</m:t>
                        </m:r>
                      </m:sub>
                    </m:sSub>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的平均数为</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𝑚</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14:m>
                  <m:oMath xmlns:m="http://schemas.openxmlformats.org/officeDocument/2006/math">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sub>
                    </m:sSub>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14:m>
                  <m:oMath xmlns:m="http://schemas.openxmlformats.org/officeDocument/2006/math">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b>
                    </m:sSub>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oMath>
                </a14:m>
                <a:r>
                  <a:rPr lang="en-US" altLang="zh-CN" sz="2400" b="0" i="0" dirty="0">
                    <a:solidFill>
                      <a:srgbClr val="FF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14:m>
                  <m:oMath xmlns:m="http://schemas.openxmlformats.org/officeDocument/2006/math">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6</m:t>
                        </m:r>
                      </m:sub>
                    </m:sSub>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的平均数为</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𝑛</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2400" dirty="0"/>
              </a:p>
              <a:p>
                <a:pPr latinLnBrk="1">
                  <a:lnSpc>
                    <a:spcPct val="110000"/>
                  </a:lnSpc>
                </a:pPr>
                <a:r>
                  <a:rPr lang="en-US" altLang="zh-CN" sz="2400" b="0" i="0">
                    <a:solidFill>
                      <a:srgbClr val="FF0000"/>
                    </a:solidFill>
                    <a:latin typeface="宋体" panose="02010600030101010101" pitchFamily="2" charset="-122"/>
                    <a:ea typeface="微软雅黑" panose="020B0503020204020204" pitchFamily="34" charset="-122"/>
                    <a:cs typeface="Times New Roman" panose="02020603050405020304" pitchFamily="34" charset="-120"/>
                  </a:rPr>
                  <a:t> </a:t>
                </a: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则</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𝑛</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𝑚</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f>
                      <m:f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fPr>
                      <m:num>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sub>
                        </m:s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b>
                        </m:s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3</m:t>
                            </m:r>
                          </m:sub>
                        </m:s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4</m:t>
                            </m:r>
                          </m:sub>
                        </m:s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5</m:t>
                            </m:r>
                          </m:sub>
                        </m:s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6</m:t>
                            </m:r>
                          </m:sub>
                        </m:sSub>
                      </m:num>
                      <m:den>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6</m:t>
                        </m:r>
                      </m:den>
                    </m:f>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f>
                      <m:f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fPr>
                      <m:num>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b>
                        </m:s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3</m:t>
                            </m:r>
                          </m:sub>
                        </m:s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4</m:t>
                            </m:r>
                          </m:sub>
                        </m:s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5</m:t>
                            </m:r>
                          </m:sub>
                        </m:sSub>
                      </m:num>
                      <m:den>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4</m:t>
                        </m:r>
                      </m:den>
                    </m:f>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f>
                      <m:f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fPr>
                      <m:num>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sub>
                            </m:s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6</m:t>
                                </m:r>
                              </m:sub>
                            </m:sSub>
                          </m:e>
                        </m:d>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5</m:t>
                                </m:r>
                              </m:sub>
                            </m:s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b>
                            </m:s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3</m:t>
                                </m:r>
                              </m:sub>
                            </m:s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4</m:t>
                                </m:r>
                              </m:sub>
                            </m:sSub>
                          </m:e>
                        </m:d>
                      </m:num>
                      <m:den>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12</m:t>
                        </m:r>
                      </m:den>
                    </m:f>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2400" dirty="0"/>
              </a:p>
              <a:p>
                <a:pPr latinLnBrk="1">
                  <a:lnSpc>
                    <a:spcPct val="150000"/>
                  </a:lnSpc>
                </a:pPr>
                <a:r>
                  <a:rPr lang="en-US" altLang="zh-CN" sz="2400" b="0" i="0">
                    <a:solidFill>
                      <a:srgbClr val="FF0000"/>
                    </a:solidFill>
                    <a:latin typeface="宋体" panose="02010600030101010101" pitchFamily="2" charset="-122"/>
                    <a:ea typeface="微软雅黑" panose="020B0503020204020204" pitchFamily="34" charset="-122"/>
                    <a:cs typeface="Times New Roman" panose="02020603050405020304" pitchFamily="34" charset="-120"/>
                  </a:rPr>
                  <a:t> </a:t>
                </a: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因为没有确定</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sub>
                        </m:s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6</m:t>
                            </m:r>
                          </m:sub>
                        </m:sSub>
                      </m:e>
                    </m:d>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14:m>
                  <m:oMath xmlns:m="http://schemas.openxmlformats.org/officeDocument/2006/math">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5</m:t>
                        </m:r>
                      </m:sub>
                    </m:s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b>
                    </m:s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3</m:t>
                        </m:r>
                      </m:sub>
                    </m:s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4</m:t>
                        </m:r>
                      </m:sub>
                    </m:sSub>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的大小关系，所以无法判断</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𝑚</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𝑛</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的大小，</a:t>
                </a:r>
                <a:endPar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endParaRPr>
              </a:p>
              <a:p>
                <a:pPr latinLnBrk="1">
                  <a:lnSpc>
                    <a:spcPct val="150000"/>
                  </a:lnSpc>
                </a:pP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故</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A错误.</a:t>
                </a:r>
                <a:endParaRPr lang="en-US" altLang="zh-CN" sz="2400" dirty="0"/>
              </a:p>
              <a:p>
                <a:pPr latinLnBrk="1">
                  <a:lnSpc>
                    <a:spcPct val="150000"/>
                  </a:lnSpc>
                </a:pPr>
                <a:r>
                  <a:rPr lang="en-US" altLang="zh-CN" sz="2400" b="0" i="0">
                    <a:solidFill>
                      <a:srgbClr val="FF0000"/>
                    </a:solidFill>
                    <a:latin typeface="宋体" panose="02010600030101010101" pitchFamily="2" charset="-122"/>
                    <a:ea typeface="微软雅黑" panose="020B0503020204020204" pitchFamily="34" charset="-122"/>
                    <a:cs typeface="Times New Roman" panose="02020603050405020304" pitchFamily="34" charset="-120"/>
                  </a:rPr>
                  <a:t> </a:t>
                </a: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对于</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B，不妨设</a:t>
                </a:r>
                <a14:m>
                  <m:oMath xmlns:m="http://schemas.openxmlformats.org/officeDocument/2006/math">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sub>
                    </m:s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b>
                    </m:s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3</m:t>
                        </m:r>
                      </m:sub>
                    </m:s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4</m:t>
                        </m:r>
                      </m:sub>
                    </m:s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5</m:t>
                        </m:r>
                      </m:sub>
                    </m:s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6</m:t>
                        </m:r>
                      </m:sub>
                    </m:sSub>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，可知</a:t>
                </a:r>
                <a14:m>
                  <m:oMath xmlns:m="http://schemas.openxmlformats.org/officeDocument/2006/math">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b>
                    </m:sSub>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14:m>
                  <m:oMath xmlns:m="http://schemas.openxmlformats.org/officeDocument/2006/math">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3</m:t>
                        </m:r>
                      </m:sub>
                    </m:sSub>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14:m>
                  <m:oMath xmlns:m="http://schemas.openxmlformats.org/officeDocument/2006/math">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4</m:t>
                        </m:r>
                      </m:sub>
                    </m:sSub>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14:m>
                  <m:oMath xmlns:m="http://schemas.openxmlformats.org/officeDocument/2006/math">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5</m:t>
                        </m:r>
                      </m:sub>
                    </m:sSub>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的中位数与</a:t>
                </a:r>
                <a14:m>
                  <m:oMath xmlns:m="http://schemas.openxmlformats.org/officeDocument/2006/math">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sub>
                    </m:sSub>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14:m>
                  <m:oMath xmlns:m="http://schemas.openxmlformats.org/officeDocument/2006/math">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b>
                    </m:sSub>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a:solidFill>
                      <a:srgbClr val="FF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endParaRPr>
              </a:p>
              <a:p>
                <a:pPr latinLnBrk="1">
                  <a:lnSpc>
                    <a:spcPct val="150000"/>
                  </a:lnSpc>
                </a:pPr>
                <a14:m>
                  <m:oMath xmlns:m="http://schemas.openxmlformats.org/officeDocument/2006/math">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6</m:t>
                        </m:r>
                      </m:sub>
                    </m:sSub>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的中位数均为</a:t>
                </a:r>
                <a14:m>
                  <m:oMath xmlns:m="http://schemas.openxmlformats.org/officeDocument/2006/math">
                    <m:f>
                      <m:f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fPr>
                      <m:num>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3</m:t>
                            </m:r>
                          </m:sub>
                        </m:s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4</m:t>
                            </m:r>
                          </m:sub>
                        </m:sSub>
                      </m:num>
                      <m:den>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den>
                    </m:f>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，故B正确.</a:t>
                </a:r>
                <a:endParaRPr lang="en-US" altLang="zh-CN" sz="2400" dirty="0"/>
              </a:p>
              <a:p>
                <a:pPr latinLnBrk="1">
                  <a:lnSpc>
                    <a:spcPct val="150000"/>
                  </a:lnSpc>
                </a:pPr>
                <a:r>
                  <a:rPr lang="en-US" altLang="zh-CN" sz="2400" b="0" i="0">
                    <a:solidFill>
                      <a:srgbClr val="FF0000"/>
                    </a:solidFill>
                    <a:latin typeface="宋体" panose="02010600030101010101" pitchFamily="2" charset="-122"/>
                    <a:ea typeface="微软雅黑" panose="020B0503020204020204" pitchFamily="34" charset="-122"/>
                    <a:cs typeface="Times New Roman" panose="02020603050405020304" pitchFamily="34" charset="-120"/>
                  </a:rPr>
                  <a:t> </a:t>
                </a: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对于</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C，因为</a:t>
                </a:r>
                <a14:m>
                  <m:oMath xmlns:m="http://schemas.openxmlformats.org/officeDocument/2006/math">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sub>
                    </m:sSub>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是最小值，</a:t>
                </a:r>
                <a14:m>
                  <m:oMath xmlns:m="http://schemas.openxmlformats.org/officeDocument/2006/math">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6</m:t>
                        </m:r>
                      </m:sub>
                    </m:sSub>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是最大值，所以</a:t>
                </a:r>
                <a14:m>
                  <m:oMath xmlns:m="http://schemas.openxmlformats.org/officeDocument/2006/math">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b>
                    </m:sSub>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14:m>
                  <m:oMath xmlns:m="http://schemas.openxmlformats.org/officeDocument/2006/math">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3</m:t>
                        </m:r>
                      </m:sub>
                    </m:sSub>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14:m>
                  <m:oMath xmlns:m="http://schemas.openxmlformats.org/officeDocument/2006/math">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4</m:t>
                        </m:r>
                      </m:sub>
                    </m:sSub>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14:m>
                  <m:oMath xmlns:m="http://schemas.openxmlformats.org/officeDocument/2006/math">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5</m:t>
                        </m:r>
                      </m:sub>
                    </m:sSub>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的波动性不大于</a:t>
                </a:r>
                <a14:m>
                  <m:oMath xmlns:m="http://schemas.openxmlformats.org/officeDocument/2006/math">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sub>
                    </m:sSub>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14:m>
                  <m:oMath xmlns:m="http://schemas.openxmlformats.org/officeDocument/2006/math">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b>
                    </m:sSub>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a:solidFill>
                      <a:srgbClr val="FF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endParaRPr>
              </a:p>
              <a:p>
                <a:pPr latinLnBrk="1">
                  <a:lnSpc>
                    <a:spcPct val="150000"/>
                  </a:lnSpc>
                </a:pPr>
                <a14:m>
                  <m:oMath xmlns:m="http://schemas.openxmlformats.org/officeDocument/2006/math">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6</m:t>
                        </m:r>
                      </m:sub>
                    </m:sSub>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的波动性，即</a:t>
                </a:r>
                <a14:m>
                  <m:oMath xmlns:m="http://schemas.openxmlformats.org/officeDocument/2006/math">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b>
                    </m:sSub>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14:m>
                  <m:oMath xmlns:m="http://schemas.openxmlformats.org/officeDocument/2006/math">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3</m:t>
                        </m:r>
                      </m:sub>
                    </m:sSub>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14:m>
                  <m:oMath xmlns:m="http://schemas.openxmlformats.org/officeDocument/2006/math">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4</m:t>
                        </m:r>
                      </m:sub>
                    </m:sSub>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14:m>
                  <m:oMath xmlns:m="http://schemas.openxmlformats.org/officeDocument/2006/math">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5</m:t>
                        </m:r>
                      </m:sub>
                    </m:sSub>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的标准差不大于</a:t>
                </a:r>
                <a14:m>
                  <m:oMath xmlns:m="http://schemas.openxmlformats.org/officeDocument/2006/math">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sub>
                    </m:sSub>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14:m>
                  <m:oMath xmlns:m="http://schemas.openxmlformats.org/officeDocument/2006/math">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b>
                    </m:sSub>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oMath>
                </a14:m>
                <a:r>
                  <a:rPr lang="en-US" altLang="zh-CN" sz="2400" b="0" i="0" dirty="0">
                    <a:solidFill>
                      <a:srgbClr val="FF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14:m>
                  <m:oMath xmlns:m="http://schemas.openxmlformats.org/officeDocument/2006/math">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6</m:t>
                        </m:r>
                      </m:sub>
                    </m:sSub>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的标准差，故C错误.</a:t>
                </a:r>
                <a:endParaRPr lang="en-US" altLang="zh-CN" sz="2400" dirty="0"/>
              </a:p>
              <a:p>
                <a:pPr latinLnBrk="1">
                  <a:lnSpc>
                    <a:spcPct val="150000"/>
                  </a:lnSpc>
                </a:pPr>
                <a:r>
                  <a:rPr lang="en-US" altLang="zh-CN" sz="2400" b="0" i="0">
                    <a:solidFill>
                      <a:srgbClr val="FF0000"/>
                    </a:solidFill>
                    <a:latin typeface="宋体" panose="02010600030101010101" pitchFamily="2" charset="-122"/>
                    <a:ea typeface="微软雅黑" panose="020B0503020204020204" pitchFamily="34" charset="-122"/>
                    <a:cs typeface="Times New Roman" panose="02020603050405020304" pitchFamily="34" charset="-120"/>
                  </a:rPr>
                  <a:t> </a:t>
                </a: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对于</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D，不妨设</a:t>
                </a:r>
                <a14:m>
                  <m:oMath xmlns:m="http://schemas.openxmlformats.org/officeDocument/2006/math">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sub>
                    </m:s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b>
                    </m:s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3</m:t>
                        </m:r>
                      </m:sub>
                    </m:s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4</m:t>
                        </m:r>
                      </m:sub>
                    </m:s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5</m:t>
                        </m:r>
                      </m:sub>
                    </m:s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6</m:t>
                        </m:r>
                      </m:sub>
                    </m:sSub>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，则</a:t>
                </a:r>
                <a14:m>
                  <m:oMath xmlns:m="http://schemas.openxmlformats.org/officeDocument/2006/math">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6</m:t>
                        </m:r>
                      </m:sub>
                    </m:s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sub>
                    </m:s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5</m:t>
                        </m:r>
                      </m:sub>
                    </m:s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b>
                    </m:sSub>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，当且仅当</a:t>
                </a:r>
                <a:endPar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endParaRPr>
              </a:p>
              <a:p>
                <a:pPr latinLnBrk="1">
                  <a:lnSpc>
                    <a:spcPct val="150000"/>
                  </a:lnSpc>
                </a:pPr>
                <a14:m>
                  <m:oMath xmlns:m="http://schemas.openxmlformats.org/officeDocument/2006/math">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sub>
                    </m:s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b>
                    </m:sSub>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14:m>
                  <m:oMath xmlns:m="http://schemas.openxmlformats.org/officeDocument/2006/math">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5</m:t>
                        </m:r>
                      </m:sub>
                    </m:s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6</m:t>
                        </m:r>
                      </m:sub>
                    </m:sSub>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时，等号成立，故D正确.故选</a:t>
                </a:r>
                <a14:m>
                  <m:oMath xmlns:m="http://schemas.openxmlformats.org/officeDocument/2006/math">
                    <m:r>
                      <m:rPr>
                        <m:sty m:val="p"/>
                      </m:rP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BD</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2400" dirty="0"/>
              </a:p>
            </p:txBody>
          </p:sp>
        </mc:Choice>
        <mc:Fallback>
          <p:sp>
            <p:nvSpPr>
              <p:cNvPr id="2" name="QC_6_AS.60_1#220195b4e?vbadefaultcenterpage=1&amp;parentnodeid=b497c7b9c&amp;vbahtmlprocessed=1&amp;bbb=1&amp;hasbroken=1"/>
              <p:cNvSpPr>
                <a:spLocks noRot="1" noChangeAspect="1" noMove="1" noResize="1" noEditPoints="1" noAdjustHandles="1" noChangeArrowheads="1" noChangeShapeType="1" noTextEdit="1"/>
              </p:cNvSpPr>
              <p:nvPr/>
            </p:nvSpPr>
            <p:spPr>
              <a:xfrm>
                <a:off x="502920" y="756000"/>
                <a:ext cx="11183112" cy="5688965"/>
              </a:xfrm>
              <a:prstGeom prst="rect">
                <a:avLst/>
              </a:prstGeom>
              <a:blipFill rotWithShape="1">
                <a:blip r:embed="rId1"/>
                <a:stretch>
                  <a:fillRect t="-6" r="-368" b="-2282"/>
                </a:stretch>
              </a:blipFill>
            </p:spPr>
            <p:txBody>
              <a:bodyPr/>
              <a:lstStyle/>
              <a:p>
                <a:r>
                  <a:rPr lang="zh-CN" altLang="en-US">
                    <a:noFill/>
                  </a:rPr>
                  <a:t> </a:t>
                </a:r>
              </a:p>
            </p:txBody>
          </p:sp>
        </mc:Fallback>
      </mc:AlternateContent>
    </p:spTree>
  </p:cSld>
  <p:clrMapOvr>
    <a:masterClrMapping/>
  </p:clrMapOvr>
  <p:transition>
    <p:split dir="in"/>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bg/>
                                          </p:spTgt>
                                        </p:tgtEl>
                                        <p:attrNameLst>
                                          <p:attrName>style.visibility</p:attrName>
                                        </p:attrNameLst>
                                      </p:cBhvr>
                                      <p:to>
                                        <p:strVal val="visible"/>
                                      </p:to>
                                    </p:set>
                                    <p:animEffect transition="in" filter="wipe(left)">
                                      <p:cBhvr>
                                        <p:cTn id="7" dur="500"/>
                                        <p:tgtEl>
                                          <p:spTgt spid="2">
                                            <p:bg/>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
                                            <p:txEl>
                                              <p:pRg st="0" end="0"/>
                                            </p:txEl>
                                          </p:spTgt>
                                        </p:tgtEl>
                                        <p:attrNameLst>
                                          <p:attrName>style.visibility</p:attrName>
                                        </p:attrNameLst>
                                      </p:cBhvr>
                                      <p:to>
                                        <p:strVal val="visible"/>
                                      </p:to>
                                    </p:set>
                                    <p:animEffect transition="in" filter="wipe(left)">
                                      <p:cBhvr>
                                        <p:cTn id="10" dur="500"/>
                                        <p:tgtEl>
                                          <p:spTgt spid="2">
                                            <p:txEl>
                                              <p:pRg st="0" end="0"/>
                                            </p:txEl>
                                          </p:spTgt>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animEffect transition="in" filter="wipe(left)">
                                      <p:cBhvr>
                                        <p:cTn id="13" dur="500"/>
                                        <p:tgtEl>
                                          <p:spTgt spid="2">
                                            <p:txEl>
                                              <p:pRg st="1" end="1"/>
                                            </p:txEl>
                                          </p:spTgt>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2">
                                            <p:txEl>
                                              <p:pRg st="2" end="2"/>
                                            </p:txEl>
                                          </p:spTgt>
                                        </p:tgtEl>
                                        <p:attrNameLst>
                                          <p:attrName>style.visibility</p:attrName>
                                        </p:attrNameLst>
                                      </p:cBhvr>
                                      <p:to>
                                        <p:strVal val="visible"/>
                                      </p:to>
                                    </p:set>
                                    <p:animEffect transition="in" filter="wipe(left)">
                                      <p:cBhvr>
                                        <p:cTn id="16" dur="500"/>
                                        <p:tgtEl>
                                          <p:spTgt spid="2">
                                            <p:txEl>
                                              <p:pRg st="2" end="2"/>
                                            </p:txEl>
                                          </p:spTgt>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animEffect transition="in" filter="wipe(left)">
                                      <p:cBhvr>
                                        <p:cTn id="19" dur="500"/>
                                        <p:tgtEl>
                                          <p:spTgt spid="2">
                                            <p:txEl>
                                              <p:pRg st="3" end="3"/>
                                            </p:txEl>
                                          </p:spTgt>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2">
                                            <p:txEl>
                                              <p:pRg st="4" end="4"/>
                                            </p:txEl>
                                          </p:spTgt>
                                        </p:tgtEl>
                                        <p:attrNameLst>
                                          <p:attrName>style.visibility</p:attrName>
                                        </p:attrNameLst>
                                      </p:cBhvr>
                                      <p:to>
                                        <p:strVal val="visible"/>
                                      </p:to>
                                    </p:set>
                                    <p:animEffect transition="in" filter="wipe(left)">
                                      <p:cBhvr>
                                        <p:cTn id="22" dur="500"/>
                                        <p:tgtEl>
                                          <p:spTgt spid="2">
                                            <p:txEl>
                                              <p:pRg st="4" end="4"/>
                                            </p:txEl>
                                          </p:spTgt>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2">
                                            <p:txEl>
                                              <p:pRg st="5" end="5"/>
                                            </p:txEl>
                                          </p:spTgt>
                                        </p:tgtEl>
                                        <p:attrNameLst>
                                          <p:attrName>style.visibility</p:attrName>
                                        </p:attrNameLst>
                                      </p:cBhvr>
                                      <p:to>
                                        <p:strVal val="visible"/>
                                      </p:to>
                                    </p:set>
                                    <p:animEffect transition="in" filter="wipe(left)">
                                      <p:cBhvr>
                                        <p:cTn id="25" dur="500"/>
                                        <p:tgtEl>
                                          <p:spTgt spid="2">
                                            <p:txEl>
                                              <p:pRg st="5" end="5"/>
                                            </p:txEl>
                                          </p:spTgt>
                                        </p:tgtEl>
                                      </p:cBhvr>
                                    </p:animEffect>
                                  </p:childTnLst>
                                </p:cTn>
                              </p:par>
                              <p:par>
                                <p:cTn id="26" presetID="22" presetClass="entr" presetSubtype="8" fill="hold" grpId="0" nodeType="withEffect">
                                  <p:stCondLst>
                                    <p:cond delay="0"/>
                                  </p:stCondLst>
                                  <p:childTnLst>
                                    <p:set>
                                      <p:cBhvr>
                                        <p:cTn id="27" dur="1" fill="hold">
                                          <p:stCondLst>
                                            <p:cond delay="0"/>
                                          </p:stCondLst>
                                        </p:cTn>
                                        <p:tgtEl>
                                          <p:spTgt spid="2">
                                            <p:txEl>
                                              <p:pRg st="6" end="6"/>
                                            </p:txEl>
                                          </p:spTgt>
                                        </p:tgtEl>
                                        <p:attrNameLst>
                                          <p:attrName>style.visibility</p:attrName>
                                        </p:attrNameLst>
                                      </p:cBhvr>
                                      <p:to>
                                        <p:strVal val="visible"/>
                                      </p:to>
                                    </p:set>
                                    <p:animEffect transition="in" filter="wipe(left)">
                                      <p:cBhvr>
                                        <p:cTn id="28" dur="500"/>
                                        <p:tgtEl>
                                          <p:spTgt spid="2">
                                            <p:txEl>
                                              <p:pRg st="6" end="6"/>
                                            </p:txEl>
                                          </p:spTgt>
                                        </p:tgtEl>
                                      </p:cBhvr>
                                    </p:animEffect>
                                  </p:childTnLst>
                                </p:cTn>
                              </p:par>
                              <p:par>
                                <p:cTn id="29" presetID="22" presetClass="entr" presetSubtype="8" fill="hold" grpId="0" nodeType="withEffect">
                                  <p:stCondLst>
                                    <p:cond delay="0"/>
                                  </p:stCondLst>
                                  <p:childTnLst>
                                    <p:set>
                                      <p:cBhvr>
                                        <p:cTn id="30" dur="1" fill="hold">
                                          <p:stCondLst>
                                            <p:cond delay="0"/>
                                          </p:stCondLst>
                                        </p:cTn>
                                        <p:tgtEl>
                                          <p:spTgt spid="2">
                                            <p:txEl>
                                              <p:pRg st="7" end="7"/>
                                            </p:txEl>
                                          </p:spTgt>
                                        </p:tgtEl>
                                        <p:attrNameLst>
                                          <p:attrName>style.visibility</p:attrName>
                                        </p:attrNameLst>
                                      </p:cBhvr>
                                      <p:to>
                                        <p:strVal val="visible"/>
                                      </p:to>
                                    </p:set>
                                    <p:animEffect transition="in" filter="wipe(left)">
                                      <p:cBhvr>
                                        <p:cTn id="31" dur="500"/>
                                        <p:tgtEl>
                                          <p:spTgt spid="2">
                                            <p:txEl>
                                              <p:pRg st="7" end="7"/>
                                            </p:txEl>
                                          </p:spTgt>
                                        </p:tgtEl>
                                      </p:cBhvr>
                                    </p:animEffect>
                                  </p:childTnLst>
                                </p:cTn>
                              </p:par>
                              <p:par>
                                <p:cTn id="32" presetID="22" presetClass="entr" presetSubtype="8" fill="hold" grpId="0" nodeType="withEffect">
                                  <p:stCondLst>
                                    <p:cond delay="0"/>
                                  </p:stCondLst>
                                  <p:childTnLst>
                                    <p:set>
                                      <p:cBhvr>
                                        <p:cTn id="33" dur="1" fill="hold">
                                          <p:stCondLst>
                                            <p:cond delay="0"/>
                                          </p:stCondLst>
                                        </p:cTn>
                                        <p:tgtEl>
                                          <p:spTgt spid="2">
                                            <p:txEl>
                                              <p:pRg st="8" end="8"/>
                                            </p:txEl>
                                          </p:spTgt>
                                        </p:tgtEl>
                                        <p:attrNameLst>
                                          <p:attrName>style.visibility</p:attrName>
                                        </p:attrNameLst>
                                      </p:cBhvr>
                                      <p:to>
                                        <p:strVal val="visible"/>
                                      </p:to>
                                    </p:set>
                                    <p:animEffect transition="in" filter="wipe(left)">
                                      <p:cBhvr>
                                        <p:cTn id="34" dur="500"/>
                                        <p:tgtEl>
                                          <p:spTgt spid="2">
                                            <p:txEl>
                                              <p:pRg st="8" end="8"/>
                                            </p:txEl>
                                          </p:spTgt>
                                        </p:tgtEl>
                                      </p:cBhvr>
                                    </p:animEffect>
                                  </p:childTnLst>
                                </p:cTn>
                              </p:par>
                              <p:par>
                                <p:cTn id="35" presetID="22" presetClass="entr" presetSubtype="8" fill="hold" grpId="0" nodeType="withEffect">
                                  <p:stCondLst>
                                    <p:cond delay="0"/>
                                  </p:stCondLst>
                                  <p:childTnLst>
                                    <p:set>
                                      <p:cBhvr>
                                        <p:cTn id="36" dur="1" fill="hold">
                                          <p:stCondLst>
                                            <p:cond delay="0"/>
                                          </p:stCondLst>
                                        </p:cTn>
                                        <p:tgtEl>
                                          <p:spTgt spid="2">
                                            <p:txEl>
                                              <p:pRg st="9" end="9"/>
                                            </p:txEl>
                                          </p:spTgt>
                                        </p:tgtEl>
                                        <p:attrNameLst>
                                          <p:attrName>style.visibility</p:attrName>
                                        </p:attrNameLst>
                                      </p:cBhvr>
                                      <p:to>
                                        <p:strVal val="visible"/>
                                      </p:to>
                                    </p:set>
                                    <p:animEffect transition="in" filter="wipe(left)">
                                      <p:cBhvr>
                                        <p:cTn id="37" dur="500"/>
                                        <p:tgtEl>
                                          <p:spTgt spid="2">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QC_6_BD.61_1#a5d8621e2?vbadefaultcenterpage=1&amp;parentnodeid=b497c7b9c&amp;vbahtmlprocessed=1&amp;bbb=1&amp;hasbroken=1"/>
          <p:cNvSpPr/>
          <p:nvPr/>
        </p:nvSpPr>
        <p:spPr>
          <a:xfrm>
            <a:off x="502920" y="2230356"/>
            <a:ext cx="11183112" cy="1583309"/>
          </a:xfrm>
          <a:prstGeom prst="rect">
            <a:avLst/>
          </a:prstGeom>
          <a:noFill/>
        </p:spPr>
        <p:txBody>
          <a:bodyPr wrap="none" lIns="0" tIns="0" rIns="0" bIns="0" rtlCol="0" anchor="t"/>
          <a:lstStyle/>
          <a:p>
            <a:pPr algn="l" latinLnBrk="1">
              <a:lnSpc>
                <a:spcPct val="150000"/>
              </a:lnSpc>
            </a:pPr>
            <a:r>
              <a:rPr lang="en-US" altLang="zh-CN" sz="2400" b="1"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2. </a:t>
            </a:r>
            <a:r>
              <a:rPr lang="en-US" altLang="zh-CN" sz="2400" b="0" i="0" dirty="0" err="1">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为普及科学用眼知识，提高群众健康水平，预防眼疾，某区残联在残疾人综合服</a:t>
            </a:r>
            <a:endPar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endParaRPr>
          </a:p>
          <a:p>
            <a:pPr latinLnBrk="1">
              <a:lnSpc>
                <a:spcPct val="15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务中心开展“全国爱眼日”有奖答题竞赛活动.已知5位评委老师按百分制（只打整数分）</a:t>
            </a:r>
            <a:endPar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endParaRPr>
          </a:p>
          <a:p>
            <a:pPr latinLnBrk="1">
              <a:lnSpc>
                <a:spcPct val="150000"/>
              </a:lnSpc>
            </a:pPr>
            <a:r>
              <a:rPr lang="en-US" altLang="zh-CN" sz="2400" b="0" i="0" dirty="0" err="1">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分别对某参赛小队评分，可以判断出一定有评委打满分的是</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r>
              <a:rPr lang="en-US" altLang="zh-CN" sz="2400" b="0" i="0" dirty="0">
                <a:solidFill>
                  <a:srgbClr val="00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1" i="0" dirty="0">
                <a:solidFill>
                  <a:srgbClr val="00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r>
              <a:rPr lang="en-US" altLang="zh-CN" sz="2400" b="0" i="0" dirty="0">
                <a:solidFill>
                  <a:srgbClr val="00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2400" dirty="0"/>
          </a:p>
        </p:txBody>
      </p:sp>
      <p:sp>
        <p:nvSpPr>
          <p:cNvPr id="3" name="QC_6_AN.62_1#a5d8621e2.bracket?vbadefaultcenterpage=1&amp;parentnodeid=b497c7b9c&amp;vbapositionanswer=26&amp;vbahtmlprocessed=1"/>
          <p:cNvSpPr/>
          <p:nvPr/>
        </p:nvSpPr>
        <p:spPr>
          <a:xfrm>
            <a:off x="8694420" y="3327636"/>
            <a:ext cx="441325" cy="478600"/>
          </a:xfrm>
          <a:prstGeom prst="rect">
            <a:avLst/>
          </a:prstGeom>
          <a:noFill/>
        </p:spPr>
        <p:txBody>
          <a:bodyPr wrap="none" lIns="0" tIns="0" rIns="0" bIns="0" rtlCol="0" anchor="t"/>
          <a:lstStyle/>
          <a:p>
            <a:pPr marL="0" algn="ctr" latinLnBrk="1">
              <a:lnSpc>
                <a:spcPts val="4200"/>
              </a:lnSpc>
            </a:pPr>
            <a:r>
              <a:rPr lang="en-US" altLang="zh-CN" sz="2400" b="1"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D</a:t>
            </a:r>
            <a:endParaRPr lang="en-US" altLang="zh-CN" sz="2400" dirty="0"/>
          </a:p>
        </p:txBody>
      </p:sp>
      <p:sp>
        <p:nvSpPr>
          <p:cNvPr id="4" name="QC_6_BD.63_1#a5d8621e2.choices?vbadefaultcenterpage=1&amp;parentnodeid=b497c7b9c&amp;vbahtmlprocessed=1"/>
          <p:cNvSpPr/>
          <p:nvPr/>
        </p:nvSpPr>
        <p:spPr>
          <a:xfrm>
            <a:off x="502920" y="3880974"/>
            <a:ext cx="11183112" cy="1034669"/>
          </a:xfrm>
          <a:prstGeom prst="rect">
            <a:avLst/>
          </a:prstGeom>
          <a:noFill/>
        </p:spPr>
        <p:txBody>
          <a:bodyPr wrap="square" lIns="0" tIns="0" rIns="0" bIns="0" rtlCol="0" anchor="t"/>
          <a:lstStyle/>
          <a:p>
            <a:pPr latinLnBrk="1">
              <a:lnSpc>
                <a:spcPct val="150000"/>
              </a:lnSpc>
              <a:tabLst>
                <a:tab pos="5699125" algn="l"/>
              </a:tabLst>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A.平均数为98，</a:t>
            </a: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中位数为98</a:t>
            </a:r>
            <a:r>
              <a:rPr lang="en-US" altLang="zh-CN" sz="2400" b="0" i="0" spc="-10300">
                <a:solidFill>
                  <a:srgbClr val="00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B</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.中位数为96，众数为99</a:t>
            </a:r>
            <a:endParaRPr lang="en-US" altLang="zh-CN" sz="2400" dirty="0"/>
          </a:p>
          <a:p>
            <a:pPr latinLnBrk="1">
              <a:lnSpc>
                <a:spcPct val="150000"/>
              </a:lnSpc>
              <a:tabLst>
                <a:tab pos="5699125" algn="l"/>
              </a:tabLst>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C.中位数为97，</a:t>
            </a: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极差为9</a:t>
            </a:r>
            <a:r>
              <a:rPr lang="en-US" altLang="zh-CN" sz="2400" b="0" i="0" spc="-10300">
                <a:solidFill>
                  <a:srgbClr val="00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D</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.平均数为98，极差为6</a:t>
            </a:r>
            <a:endParaRPr lang="en-US" altLang="zh-CN" sz="2400" dirty="0"/>
          </a:p>
        </p:txBody>
      </p:sp>
    </p:spTree>
  </p:cSld>
  <p:clrMapOvr>
    <a:masterClrMapping/>
  </p:clrMapOvr>
  <p:transition>
    <p:split dir="in"/>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animEffect transition="in" filter="wipe(left)">
                                      <p:cBhvr>
                                        <p:cTn id="7" dur="500"/>
                                        <p:tgtEl>
                                          <p:spTgt spid="3">
                                            <p:bg/>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wipe(left)">
                                      <p:cBhvr>
                                        <p:cTn id="10"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QC_6_AS.64_1#a5d8621e2?vbadefaultcenterpage=1&amp;parentnodeid=b497c7b9c&amp;vbahtmlprocessed=1&amp;bbb=1&amp;hasbroken=1"/>
              <p:cNvSpPr/>
              <p:nvPr/>
            </p:nvSpPr>
            <p:spPr>
              <a:xfrm>
                <a:off x="502920" y="1547667"/>
                <a:ext cx="11183112" cy="4012565"/>
              </a:xfrm>
              <a:prstGeom prst="rect">
                <a:avLst/>
              </a:prstGeom>
              <a:noFill/>
            </p:spPr>
            <p:txBody>
              <a:bodyPr wrap="none" lIns="0" tIns="0" rIns="0" bIns="0" rtlCol="0" anchor="t"/>
              <a:lstStyle/>
              <a:p>
                <a:pPr algn="l" latinLnBrk="1">
                  <a:lnSpc>
                    <a:spcPct val="150000"/>
                  </a:lnSpc>
                </a:pPr>
                <a:r>
                  <a:rPr lang="en-US" altLang="zh-CN" sz="2400" b="1"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解析</a:t>
                </a:r>
                <a:r>
                  <a:rPr lang="en-US" altLang="zh-CN" sz="2400" b="1" i="0" dirty="0">
                    <a:solidFill>
                      <a:srgbClr val="FF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对于A，当打分结果为98,98,98,98,98时，满足平均数为98，中位数为98</a:t>
                </a: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，所以</a:t>
                </a:r>
                <a:endPar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endParaRPr>
              </a:p>
              <a:p>
                <a:pPr latinLnBrk="1">
                  <a:lnSpc>
                    <a:spcPct val="150000"/>
                  </a:lnSpc>
                </a:pP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错误；</a:t>
                </a:r>
                <a:endParaRPr lang="en-US" altLang="zh-CN" sz="2400" dirty="0"/>
              </a:p>
              <a:p>
                <a:pPr latinLnBrk="1">
                  <a:lnSpc>
                    <a:spcPct val="150000"/>
                  </a:lnSpc>
                </a:pPr>
                <a:r>
                  <a:rPr lang="en-US" altLang="zh-CN" sz="2400" b="0" i="0">
                    <a:solidFill>
                      <a:srgbClr val="FF0000"/>
                    </a:solidFill>
                    <a:latin typeface="宋体" panose="02010600030101010101" pitchFamily="2" charset="-122"/>
                    <a:ea typeface="微软雅黑" panose="020B0503020204020204" pitchFamily="34" charset="-122"/>
                    <a:cs typeface="Times New Roman" panose="02020603050405020304" pitchFamily="34" charset="-120"/>
                  </a:rPr>
                  <a:t> </a:t>
                </a: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对于</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B，当打分结果为99,99,96,95,94时，满足中位数为96，众数为99，所以B错误；</a:t>
                </a:r>
                <a:endParaRPr lang="en-US" altLang="zh-CN" sz="2400" dirty="0"/>
              </a:p>
              <a:p>
                <a:pPr latinLnBrk="1">
                  <a:lnSpc>
                    <a:spcPct val="150000"/>
                  </a:lnSpc>
                </a:pPr>
                <a:r>
                  <a:rPr lang="en-US" altLang="zh-CN" sz="2400" b="0" i="0">
                    <a:solidFill>
                      <a:srgbClr val="FF0000"/>
                    </a:solidFill>
                    <a:latin typeface="宋体" panose="02010600030101010101" pitchFamily="2" charset="-122"/>
                    <a:ea typeface="微软雅黑" panose="020B0503020204020204" pitchFamily="34" charset="-122"/>
                    <a:cs typeface="Times New Roman" panose="02020603050405020304" pitchFamily="34" charset="-120"/>
                  </a:rPr>
                  <a:t> </a:t>
                </a: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对于</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C，当打分结果为89,97,97,97,98时，满足中位数为97，极差为9，所以C错误；</a:t>
                </a:r>
                <a:endParaRPr lang="en-US" altLang="zh-CN" sz="2400" dirty="0"/>
              </a:p>
              <a:p>
                <a:pPr latinLnBrk="1">
                  <a:lnSpc>
                    <a:spcPct val="150000"/>
                  </a:lnSpc>
                </a:pPr>
                <a:r>
                  <a:rPr lang="en-US" altLang="zh-CN" sz="2400" b="0" i="0">
                    <a:solidFill>
                      <a:srgbClr val="FF0000"/>
                    </a:solidFill>
                    <a:latin typeface="宋体" panose="02010600030101010101" pitchFamily="2" charset="-122"/>
                    <a:ea typeface="微软雅黑" panose="020B0503020204020204" pitchFamily="34" charset="-122"/>
                    <a:cs typeface="Times New Roman" panose="02020603050405020304" pitchFamily="34" charset="-120"/>
                  </a:rPr>
                  <a:t> </a:t>
                </a: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对于</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D，假设没有评委打满分，结合极差为</a:t>
                </a: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6可得总成绩</a:t>
                </a:r>
                <a:endPar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endParaRPr>
              </a:p>
              <a:p>
                <a:pPr latinLnBrk="1">
                  <a:lnSpc>
                    <a:spcPct val="150000"/>
                  </a:lnSpc>
                </a:pP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𝑆</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99</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6</m:t>
                        </m:r>
                      </m:e>
                    </m:d>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99</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4</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489</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，则平均数</a:t>
                </a:r>
                <a14:m>
                  <m:oMath xmlns:m="http://schemas.openxmlformats.org/officeDocument/2006/math">
                    <m:bar>
                      <m:barPr>
                        <m:pos m:val="top"/>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bar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e>
                    </m:ba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f>
                      <m:f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fPr>
                      <m:num>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489</m:t>
                        </m:r>
                      </m:num>
                      <m:den>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5</m:t>
                        </m:r>
                      </m:den>
                    </m:f>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97</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8</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&lt;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98</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，与选项不符</a:t>
                </a: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，故假设</a:t>
                </a:r>
                <a:endPar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endParaRPr>
              </a:p>
              <a:p>
                <a:pPr latinLnBrk="1">
                  <a:lnSpc>
                    <a:spcPct val="150000"/>
                  </a:lnSpc>
                </a:pP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不成立</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，所以当平均数为98，极差为6时，一定有评委打满分，所以D正确.故选D.</a:t>
                </a:r>
                <a:endParaRPr lang="en-US" altLang="zh-CN" sz="2400" dirty="0"/>
              </a:p>
            </p:txBody>
          </p:sp>
        </mc:Choice>
        <mc:Fallback>
          <p:sp>
            <p:nvSpPr>
              <p:cNvPr id="2" name="QC_6_AS.64_1#a5d8621e2?vbadefaultcenterpage=1&amp;parentnodeid=b497c7b9c&amp;vbahtmlprocessed=1&amp;bbb=1&amp;hasbroken=1"/>
              <p:cNvSpPr>
                <a:spLocks noRot="1" noChangeAspect="1" noMove="1" noResize="1" noEditPoints="1" noAdjustHandles="1" noChangeArrowheads="1" noChangeShapeType="1" noTextEdit="1"/>
              </p:cNvSpPr>
              <p:nvPr/>
            </p:nvSpPr>
            <p:spPr>
              <a:xfrm>
                <a:off x="502920" y="1547667"/>
                <a:ext cx="11183112" cy="4012565"/>
              </a:xfrm>
              <a:prstGeom prst="rect">
                <a:avLst/>
              </a:prstGeom>
              <a:blipFill rotWithShape="1">
                <a:blip r:embed="rId1"/>
                <a:stretch>
                  <a:fillRect t="-4" r="-1015" b="-1578"/>
                </a:stretch>
              </a:blipFill>
            </p:spPr>
            <p:txBody>
              <a:bodyPr/>
              <a:lstStyle/>
              <a:p>
                <a:r>
                  <a:rPr lang="zh-CN" altLang="en-US">
                    <a:noFill/>
                  </a:rPr>
                  <a:t> </a:t>
                </a:r>
              </a:p>
            </p:txBody>
          </p:sp>
        </mc:Fallback>
      </mc:AlternateContent>
    </p:spTree>
  </p:cSld>
  <p:clrMapOvr>
    <a:masterClrMapping/>
  </p:clrMapOvr>
  <p:transition>
    <p:split dir="in"/>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bg/>
                                          </p:spTgt>
                                        </p:tgtEl>
                                        <p:attrNameLst>
                                          <p:attrName>style.visibility</p:attrName>
                                        </p:attrNameLst>
                                      </p:cBhvr>
                                      <p:to>
                                        <p:strVal val="visible"/>
                                      </p:to>
                                    </p:set>
                                    <p:animEffect transition="in" filter="wipe(left)">
                                      <p:cBhvr>
                                        <p:cTn id="7" dur="500"/>
                                        <p:tgtEl>
                                          <p:spTgt spid="2">
                                            <p:bg/>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
                                            <p:txEl>
                                              <p:pRg st="0" end="0"/>
                                            </p:txEl>
                                          </p:spTgt>
                                        </p:tgtEl>
                                        <p:attrNameLst>
                                          <p:attrName>style.visibility</p:attrName>
                                        </p:attrNameLst>
                                      </p:cBhvr>
                                      <p:to>
                                        <p:strVal val="visible"/>
                                      </p:to>
                                    </p:set>
                                    <p:animEffect transition="in" filter="wipe(left)">
                                      <p:cBhvr>
                                        <p:cTn id="10" dur="500"/>
                                        <p:tgtEl>
                                          <p:spTgt spid="2">
                                            <p:txEl>
                                              <p:pRg st="0" end="0"/>
                                            </p:txEl>
                                          </p:spTgt>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animEffect transition="in" filter="wipe(left)">
                                      <p:cBhvr>
                                        <p:cTn id="13" dur="500"/>
                                        <p:tgtEl>
                                          <p:spTgt spid="2">
                                            <p:txEl>
                                              <p:pRg st="1" end="1"/>
                                            </p:txEl>
                                          </p:spTgt>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2">
                                            <p:txEl>
                                              <p:pRg st="2" end="2"/>
                                            </p:txEl>
                                          </p:spTgt>
                                        </p:tgtEl>
                                        <p:attrNameLst>
                                          <p:attrName>style.visibility</p:attrName>
                                        </p:attrNameLst>
                                      </p:cBhvr>
                                      <p:to>
                                        <p:strVal val="visible"/>
                                      </p:to>
                                    </p:set>
                                    <p:animEffect transition="in" filter="wipe(left)">
                                      <p:cBhvr>
                                        <p:cTn id="16" dur="500"/>
                                        <p:tgtEl>
                                          <p:spTgt spid="2">
                                            <p:txEl>
                                              <p:pRg st="2" end="2"/>
                                            </p:txEl>
                                          </p:spTgt>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animEffect transition="in" filter="wipe(left)">
                                      <p:cBhvr>
                                        <p:cTn id="19" dur="500"/>
                                        <p:tgtEl>
                                          <p:spTgt spid="2">
                                            <p:txEl>
                                              <p:pRg st="3" end="3"/>
                                            </p:txEl>
                                          </p:spTgt>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2">
                                            <p:txEl>
                                              <p:pRg st="4" end="4"/>
                                            </p:txEl>
                                          </p:spTgt>
                                        </p:tgtEl>
                                        <p:attrNameLst>
                                          <p:attrName>style.visibility</p:attrName>
                                        </p:attrNameLst>
                                      </p:cBhvr>
                                      <p:to>
                                        <p:strVal val="visible"/>
                                      </p:to>
                                    </p:set>
                                    <p:animEffect transition="in" filter="wipe(left)">
                                      <p:cBhvr>
                                        <p:cTn id="22" dur="500"/>
                                        <p:tgtEl>
                                          <p:spTgt spid="2">
                                            <p:txEl>
                                              <p:pRg st="4" end="4"/>
                                            </p:txEl>
                                          </p:spTgt>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2">
                                            <p:txEl>
                                              <p:pRg st="5" end="5"/>
                                            </p:txEl>
                                          </p:spTgt>
                                        </p:tgtEl>
                                        <p:attrNameLst>
                                          <p:attrName>style.visibility</p:attrName>
                                        </p:attrNameLst>
                                      </p:cBhvr>
                                      <p:to>
                                        <p:strVal val="visible"/>
                                      </p:to>
                                    </p:set>
                                    <p:animEffect transition="in" filter="wipe(left)">
                                      <p:cBhvr>
                                        <p:cTn id="25" dur="500"/>
                                        <p:tgtEl>
                                          <p:spTgt spid="2">
                                            <p:txEl>
                                              <p:pRg st="5" end="5"/>
                                            </p:txEl>
                                          </p:spTgt>
                                        </p:tgtEl>
                                      </p:cBhvr>
                                    </p:animEffect>
                                  </p:childTnLst>
                                </p:cTn>
                              </p:par>
                              <p:par>
                                <p:cTn id="26" presetID="22" presetClass="entr" presetSubtype="8" fill="hold" grpId="0" nodeType="withEffect">
                                  <p:stCondLst>
                                    <p:cond delay="0"/>
                                  </p:stCondLst>
                                  <p:childTnLst>
                                    <p:set>
                                      <p:cBhvr>
                                        <p:cTn id="27" dur="1" fill="hold">
                                          <p:stCondLst>
                                            <p:cond delay="0"/>
                                          </p:stCondLst>
                                        </p:cTn>
                                        <p:tgtEl>
                                          <p:spTgt spid="2">
                                            <p:txEl>
                                              <p:pRg st="6" end="6"/>
                                            </p:txEl>
                                          </p:spTgt>
                                        </p:tgtEl>
                                        <p:attrNameLst>
                                          <p:attrName>style.visibility</p:attrName>
                                        </p:attrNameLst>
                                      </p:cBhvr>
                                      <p:to>
                                        <p:strVal val="visible"/>
                                      </p:to>
                                    </p:set>
                                    <p:animEffect transition="in" filter="wipe(left)">
                                      <p:cBhvr>
                                        <p:cTn id="28" dur="500"/>
                                        <p:tgtEl>
                                          <p:spTgt spid="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QB_6_BD.65_1#3da4ef1cc?segpoint=1&amp;vbadefaultcenterpage=1&amp;parentnodeid=b497c7b9c&amp;vbahtmlprocessed=1"/>
          <p:cNvSpPr/>
          <p:nvPr/>
        </p:nvSpPr>
        <p:spPr>
          <a:xfrm>
            <a:off x="502920" y="2779250"/>
            <a:ext cx="11183112" cy="1587500"/>
          </a:xfrm>
          <a:prstGeom prst="rect">
            <a:avLst/>
          </a:prstGeom>
          <a:noFill/>
        </p:spPr>
        <p:txBody>
          <a:bodyPr wrap="square" lIns="0" tIns="0" rIns="0" bIns="0" rtlCol="0" anchor="t"/>
          <a:lstStyle/>
          <a:p>
            <a:pPr marL="0" algn="l" latinLnBrk="1">
              <a:lnSpc>
                <a:spcPct val="150000"/>
              </a:lnSpc>
            </a:pPr>
            <a:r>
              <a:rPr lang="en-US" altLang="zh-CN" sz="2400" b="1"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3.</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（双空题）</a:t>
            </a:r>
            <a:r>
              <a:rPr lang="en-US" altLang="zh-CN" sz="2400" b="0" i="0" dirty="0">
                <a:solidFill>
                  <a:srgbClr val="E81B23"/>
                </a:solidFill>
                <a:latin typeface="Times New Roman" panose="02020603050405020304" pitchFamily="34" charset="0"/>
                <a:ea typeface="微软雅黑" panose="020B0503020204020204" pitchFamily="34" charset="-122"/>
                <a:cs typeface="Times New Roman" panose="02020603050405020304" pitchFamily="34" charset="-120"/>
              </a:rPr>
              <a:t>（2023 </a:t>
            </a:r>
            <a:r>
              <a:rPr lang="en-US" altLang="zh-CN" sz="2400" b="1" i="0" dirty="0">
                <a:solidFill>
                  <a:srgbClr val="E81B23"/>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E81B23"/>
                </a:solidFill>
                <a:latin typeface="Times New Roman" panose="02020603050405020304" pitchFamily="34" charset="0"/>
                <a:ea typeface="微软雅黑" panose="020B0503020204020204" pitchFamily="34" charset="-122"/>
                <a:cs typeface="Times New Roman" panose="02020603050405020304" pitchFamily="34" charset="-120"/>
              </a:rPr>
              <a:t>新高考Ⅱ卷节选）</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某研究小组经过研究发现某种疾病的患病者与未患病者的某项医学指标有明显差异，经过大量调查，得到如图所示的患病者和未患病者该指标的频率分布直方图：</a:t>
            </a:r>
            <a:endParaRPr lang="en-US" altLang="zh-CN" sz="2400" dirty="0"/>
          </a:p>
        </p:txBody>
      </p:sp>
    </p:spTree>
  </p:cSld>
  <p:clrMapOvr>
    <a:masterClrMapping/>
  </p:clrMapOvr>
  <p:transition>
    <p:split dir="in"/>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QB_6_BD.65_4#3da4ef1cc?hastextimagelayout=1&amp;vbadefaultcenterpage=1&amp;parentnodeid=b497c7b9c&amp;vbahtmlprocessed=1" descr="preencoded.png"/>
          <p:cNvPicPr>
            <a:picLocks noChangeAspect="1"/>
          </p:cNvPicPr>
          <p:nvPr/>
        </p:nvPicPr>
        <p:blipFill>
          <a:blip r:embed="rId1">
            <a:clrChange>
              <a:clrFrom>
                <a:srgbClr val="FFFFFF"/>
              </a:clrFrom>
              <a:clrTo>
                <a:srgbClr val="FFFFFF">
                  <a:alpha val="0"/>
                </a:srgbClr>
              </a:clrTo>
            </a:clrChange>
          </a:blip>
          <a:stretch>
            <a:fillRect/>
          </a:stretch>
        </p:blipFill>
        <p:spPr>
          <a:xfrm>
            <a:off x="6373368" y="1021824"/>
            <a:ext cx="5029200" cy="5102352"/>
          </a:xfrm>
          <a:prstGeom prst="rect">
            <a:avLst/>
          </a:prstGeom>
          <a:noFill/>
          <a:extLst>
            <a:ext uri="{909E8E84-426E-40DD-AFC4-6F175D3DCCD1}">
              <a14:hiddenFill xmlns:a14="http://schemas.microsoft.com/office/drawing/2010/main">
                <a:solidFill>
                  <a:scrgbClr r="0" g="0" b="0">
                    <a:alpha val="0"/>
                  </a:scrgbClr>
                </a:solidFill>
              </a14:hiddenFill>
            </a:ext>
          </a:extLst>
        </p:spPr>
      </p:pic>
      <p:pic>
        <p:nvPicPr>
          <p:cNvPr id="3" name="QB_6_BD.65_3#3da4ef1cc?hastextimagelayout=1&amp;vbadefaultcenterpage=1&amp;parentnodeid=b497c7b9c&amp;vbahtmlprocessed=1" descr="preencoded.png"/>
          <p:cNvPicPr>
            <a:picLocks noChangeAspect="1"/>
          </p:cNvPicPr>
          <p:nvPr/>
        </p:nvPicPr>
        <p:blipFill>
          <a:blip r:embed="rId2">
            <a:clrChange>
              <a:clrFrom>
                <a:srgbClr val="FFFFFF"/>
              </a:clrFrom>
              <a:clrTo>
                <a:srgbClr val="FFFFFF">
                  <a:alpha val="0"/>
                </a:srgbClr>
              </a:clrTo>
            </a:clrChange>
          </a:blip>
          <a:stretch>
            <a:fillRect/>
          </a:stretch>
        </p:blipFill>
        <p:spPr>
          <a:xfrm>
            <a:off x="841248" y="1021824"/>
            <a:ext cx="4919472" cy="4983480"/>
          </a:xfrm>
          <a:prstGeom prst="rect">
            <a:avLst/>
          </a:prstGeom>
          <a:noFill/>
          <a:extLst>
            <a:ext uri="{909E8E84-426E-40DD-AFC4-6F175D3DCCD1}">
              <a14:hiddenFill xmlns:a14="http://schemas.microsoft.com/office/drawing/2010/main">
                <a:solidFill>
                  <a:scrgbClr r="0" g="0" b="0">
                    <a:alpha val="0"/>
                  </a:scrgbClr>
                </a:solidFill>
              </a14:hiddenFill>
            </a:ext>
          </a:extLst>
        </p:spPr>
      </p:pic>
    </p:spTree>
  </p:cSld>
  <p:clrMapOvr>
    <a:masterClrMapping/>
  </p:clrMapOvr>
  <p:transition>
    <p:split dir="in"/>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QB_6_BD.65_5#3da4ef1cc?vbadefaultcenterpage=1&amp;parentnodeid=b497c7b9c&amp;vbahtmlprocessed=1&amp;bbb=1&amp;hasbroken=1"/>
              <p:cNvSpPr/>
              <p:nvPr/>
            </p:nvSpPr>
            <p:spPr>
              <a:xfrm>
                <a:off x="502920" y="1145871"/>
                <a:ext cx="11183112" cy="2680589"/>
              </a:xfrm>
              <a:prstGeom prst="rect">
                <a:avLst/>
              </a:prstGeom>
              <a:noFill/>
            </p:spPr>
            <p:txBody>
              <a:bodyPr wrap="none" lIns="0" tIns="0" rIns="0" bIns="0" rtlCol="0" anchor="t"/>
              <a:lstStyle/>
              <a:p>
                <a:pPr algn="l" latinLnBrk="1">
                  <a:lnSpc>
                    <a:spcPct val="15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利用该指标制定一个检测标准，需要确定临界值</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𝑐</m:t>
                    </m:r>
                  </m:oMath>
                </a14:m>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，将该指标大于</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𝑐</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的人判定为阳性，</a:t>
                </a:r>
                <a:endPar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endParaRPr>
              </a:p>
              <a:p>
                <a:pPr latinLnBrk="1">
                  <a:lnSpc>
                    <a:spcPct val="150000"/>
                  </a:lnSpc>
                </a:pP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小于或等于</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𝑐</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的人判定为阴性.</a:t>
                </a: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此检测标准的漏诊率是将患病者判定为阴性的概率，</a:t>
                </a:r>
                <a:endPar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endParaRPr>
              </a:p>
              <a:p>
                <a:pPr latinLnBrk="1">
                  <a:lnSpc>
                    <a:spcPct val="150000"/>
                  </a:lnSpc>
                </a:pP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记为</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𝑝</m:t>
                    </m:r>
                    <m:d>
                      <m:d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𝑐</m:t>
                        </m:r>
                      </m:e>
                    </m:d>
                  </m:oMath>
                </a14:m>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；误诊率是将未患病者判定为阳性的概率，记为</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𝑞</m:t>
                    </m:r>
                    <m:d>
                      <m:d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𝑐</m:t>
                        </m:r>
                      </m:e>
                    </m:d>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.假设数据在组内均匀</a:t>
                </a:r>
                <a:endPar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endParaRPr>
              </a:p>
              <a:p>
                <a:pPr latinLnBrk="1">
                  <a:lnSpc>
                    <a:spcPct val="150000"/>
                  </a:lnSpc>
                </a:pP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分布</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，以事件发生的频率作为相应事件发生的概率.当漏诊率</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𝑝</m:t>
                    </m:r>
                    <m:d>
                      <m:d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𝑐</m:t>
                        </m:r>
                      </m:e>
                    </m:d>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0</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5</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时</a:t>
                </a: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，临界值</a:t>
                </a:r>
                <a:endPar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endParaRPr>
              </a:p>
              <a:p>
                <a:pPr latinLnBrk="1">
                  <a:lnSpc>
                    <a:spcPct val="150000"/>
                  </a:lnSpc>
                </a:pP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𝑐</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oMath>
                </a14:m>
                <a:r>
                  <a:rPr lang="en-US" altLang="zh-CN" sz="2400" i="0">
                    <a:solidFill>
                      <a:srgbClr val="000000"/>
                    </a:solidFill>
                    <a:latin typeface="宋体" panose="02010600030101010101" pitchFamily="2" charset="-122"/>
                    <a:ea typeface="宋体" panose="02010600030101010101" pitchFamily="2" charset="-122"/>
                    <a:cs typeface="宋体" panose="02010600030101010101" pitchFamily="34" charset="-120"/>
                  </a:rPr>
                  <a:t>_____</a:t>
                </a: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误诊率</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𝑞</m:t>
                    </m:r>
                    <m:d>
                      <m:d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𝑐</m:t>
                        </m:r>
                      </m:e>
                    </m:d>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i="0">
                    <a:solidFill>
                      <a:srgbClr val="000000"/>
                    </a:solidFill>
                    <a:latin typeface="宋体" panose="02010600030101010101" pitchFamily="2" charset="-122"/>
                    <a:ea typeface="宋体" panose="02010600030101010101" pitchFamily="2" charset="-122"/>
                    <a:cs typeface="宋体" panose="02010600030101010101" pitchFamily="34" charset="-120"/>
                  </a:rPr>
                  <a:t>______</a:t>
                </a: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2400" dirty="0"/>
              </a:p>
            </p:txBody>
          </p:sp>
        </mc:Choice>
        <mc:Fallback>
          <p:sp>
            <p:nvSpPr>
              <p:cNvPr id="2" name="QB_6_BD.65_5#3da4ef1cc?vbadefaultcenterpage=1&amp;parentnodeid=b497c7b9c&amp;vbahtmlprocessed=1&amp;bbb=1&amp;hasbroken=1"/>
              <p:cNvSpPr>
                <a:spLocks noRot="1" noChangeAspect="1" noMove="1" noResize="1" noEditPoints="1" noAdjustHandles="1" noChangeArrowheads="1" noChangeShapeType="1" noTextEdit="1"/>
              </p:cNvSpPr>
              <p:nvPr/>
            </p:nvSpPr>
            <p:spPr>
              <a:xfrm>
                <a:off x="502920" y="1145871"/>
                <a:ext cx="11183112" cy="2680589"/>
              </a:xfrm>
              <a:prstGeom prst="rect">
                <a:avLst/>
              </a:prstGeom>
              <a:blipFill rotWithShape="1">
                <a:blip r:embed="rId1"/>
                <a:stretch>
                  <a:fillRect t="-12" r="-1384" b="-2323"/>
                </a:stretch>
              </a:blipFill>
            </p:spPr>
            <p:txBody>
              <a:bodyPr/>
              <a:lstStyle/>
              <a:p>
                <a:r>
                  <a:rPr lang="zh-CN" altLang="en-US">
                    <a:noFill/>
                  </a:rPr>
                  <a:t> </a:t>
                </a:r>
              </a:p>
            </p:txBody>
          </p:sp>
        </mc:Fallback>
      </mc:AlternateContent>
      <p:sp>
        <p:nvSpPr>
          <p:cNvPr id="3" name="QB_6_AN.66_1#3da4ef1cc.blank?vbadefaultcenterpage=1&amp;parentnodeid=b497c7b9c&amp;vbapositionanswer=27&amp;vbahtmlprocessed=1"/>
          <p:cNvSpPr/>
          <p:nvPr/>
        </p:nvSpPr>
        <p:spPr>
          <a:xfrm>
            <a:off x="976630" y="3302331"/>
            <a:ext cx="754063" cy="478600"/>
          </a:xfrm>
          <a:prstGeom prst="rect">
            <a:avLst/>
          </a:prstGeom>
          <a:noFill/>
        </p:spPr>
        <p:txBody>
          <a:bodyPr wrap="none" lIns="0" tIns="0" rIns="0" bIns="0" rtlCol="0" anchor="t"/>
          <a:lstStyle/>
          <a:p>
            <a:pPr algn="ctr" latinLnBrk="1">
              <a:lnSpc>
                <a:spcPts val="4200"/>
              </a:lnSpc>
            </a:pP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97.5</a:t>
            </a:r>
            <a:endParaRPr lang="en-US" altLang="zh-CN" sz="2400" dirty="0"/>
          </a:p>
        </p:txBody>
      </p:sp>
      <mc:AlternateContent xmlns:mc="http://schemas.openxmlformats.org/markup-compatibility/2006">
        <mc:Choice xmlns:a14="http://schemas.microsoft.com/office/drawing/2010/main" Requires="a14">
          <p:sp>
            <p:nvSpPr>
              <p:cNvPr id="4" name="QB_6_AN.67_1#3da4ef1cc.blank?vbadefaultcenterpage=1&amp;parentnodeid=b497c7b9c&amp;vbapositionanswer=28&amp;vbahtmlprocessed=1"/>
              <p:cNvSpPr/>
              <p:nvPr/>
            </p:nvSpPr>
            <p:spPr>
              <a:xfrm>
                <a:off x="3882644" y="3410343"/>
                <a:ext cx="825500" cy="353441"/>
              </a:xfrm>
              <a:prstGeom prst="rect">
                <a:avLst/>
              </a:prstGeom>
              <a:noFill/>
            </p:spPr>
            <p:txBody>
              <a:bodyPr wrap="none" lIns="0" tIns="0" rIns="0" bIns="0" rtlCol="0" anchor="t"/>
              <a:lstStyle/>
              <a:p>
                <a:pPr algn="ctr" latinLnBrk="1">
                  <a:lnSpc>
                    <a:spcPts val="3000"/>
                  </a:lnSpc>
                </a:pP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3</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5</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endParaRPr lang="en-US" altLang="zh-CN" sz="100" dirty="0"/>
              </a:p>
            </p:txBody>
          </p:sp>
        </mc:Choice>
        <mc:Fallback>
          <p:sp>
            <p:nvSpPr>
              <p:cNvPr id="4" name="QB_6_AN.67_1#3da4ef1cc.blank?vbadefaultcenterpage=1&amp;parentnodeid=b497c7b9c&amp;vbapositionanswer=28&amp;vbahtmlprocessed=1"/>
              <p:cNvSpPr>
                <a:spLocks noRot="1" noChangeAspect="1" noMove="1" noResize="1" noEditPoints="1" noAdjustHandles="1" noChangeArrowheads="1" noChangeShapeType="1" noTextEdit="1"/>
              </p:cNvSpPr>
              <p:nvPr/>
            </p:nvSpPr>
            <p:spPr>
              <a:xfrm>
                <a:off x="3882644" y="3410343"/>
                <a:ext cx="825500" cy="353441"/>
              </a:xfrm>
              <a:prstGeom prst="rect">
                <a:avLst/>
              </a:prstGeom>
              <a:blipFill rotWithShape="1">
                <a:blip r:embed="rId2"/>
                <a:stretch>
                  <a:fillRect l="-31" t="-111" r="31" b="-7686"/>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 name="QB_6_AS.68_1#3da4ef1cc?vbadefaultcenterpage=1&amp;parentnodeid=b497c7b9c&amp;vbahtmlprocessed=1&amp;bbb=1&amp;hasbroken=1"/>
              <p:cNvSpPr/>
              <p:nvPr/>
            </p:nvSpPr>
            <p:spPr>
              <a:xfrm>
                <a:off x="502920" y="3838778"/>
                <a:ext cx="11183112" cy="2135950"/>
              </a:xfrm>
              <a:prstGeom prst="rect">
                <a:avLst/>
              </a:prstGeom>
              <a:noFill/>
            </p:spPr>
            <p:txBody>
              <a:bodyPr wrap="none" lIns="0" tIns="0" rIns="0" bIns="0" rtlCol="0" anchor="t"/>
              <a:lstStyle/>
              <a:p>
                <a:pPr algn="l" latinLnBrk="1">
                  <a:lnSpc>
                    <a:spcPct val="150000"/>
                  </a:lnSpc>
                </a:pPr>
                <a:r>
                  <a:rPr lang="en-US" altLang="zh-CN" sz="2400" b="1"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解析</a:t>
                </a:r>
                <a:r>
                  <a:rPr lang="en-US" altLang="zh-CN" sz="2400" b="1" i="0" dirty="0">
                    <a:solidFill>
                      <a:srgbClr val="FF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依题可知，患病者该指标在</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95</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100</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内的频率为</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5</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0</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002</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&gt;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0</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5</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，所以</a:t>
                </a:r>
                <a:endPar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endParaRPr>
              </a:p>
              <a:p>
                <a:pPr latinLnBrk="1">
                  <a:lnSpc>
                    <a:spcPct val="150000"/>
                  </a:lnSpc>
                </a:pP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95</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&lt;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𝑐</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&lt;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100</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2400" dirty="0"/>
              </a:p>
              <a:p>
                <a:pPr latinLnBrk="1">
                  <a:lnSpc>
                    <a:spcPct val="150000"/>
                  </a:lnSpc>
                </a:pPr>
                <a:r>
                  <a:rPr lang="en-US" altLang="zh-CN" sz="2400" b="0" i="0">
                    <a:solidFill>
                      <a:srgbClr val="FF0000"/>
                    </a:solidFill>
                    <a:latin typeface="宋体" panose="02010600030101010101" pitchFamily="2" charset="-122"/>
                    <a:ea typeface="微软雅黑" panose="020B0503020204020204" pitchFamily="34" charset="-122"/>
                    <a:cs typeface="Times New Roman" panose="02020603050405020304" pitchFamily="34" charset="-120"/>
                  </a:rPr>
                  <a:t> </a:t>
                </a: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所以</a:t>
                </a:r>
                <a14:m>
                  <m:oMath xmlns:m="http://schemas.openxmlformats.org/officeDocument/2006/math">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𝑐</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95</m:t>
                        </m:r>
                      </m:e>
                    </m:d>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0</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002</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0</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5</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，解得</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𝑐</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97</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5</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2400" dirty="0"/>
              </a:p>
              <a:p>
                <a:pPr latinLnBrk="1">
                  <a:lnSpc>
                    <a:spcPct val="150000"/>
                  </a:lnSpc>
                </a:pP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𝑞</m:t>
                    </m:r>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𝑐</m:t>
                        </m:r>
                      </m:e>
                    </m:d>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0</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010</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100</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97</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5</m:t>
                        </m:r>
                      </m:e>
                    </m:d>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5</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0</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002</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0</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035</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3</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5</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2400" dirty="0"/>
              </a:p>
            </p:txBody>
          </p:sp>
        </mc:Choice>
        <mc:Fallback>
          <p:sp>
            <p:nvSpPr>
              <p:cNvPr id="5" name="QB_6_AS.68_1#3da4ef1cc?vbadefaultcenterpage=1&amp;parentnodeid=b497c7b9c&amp;vbahtmlprocessed=1&amp;bbb=1&amp;hasbroken=1"/>
              <p:cNvSpPr>
                <a:spLocks noRot="1" noChangeAspect="1" noMove="1" noResize="1" noEditPoints="1" noAdjustHandles="1" noChangeArrowheads="1" noChangeShapeType="1" noTextEdit="1"/>
              </p:cNvSpPr>
              <p:nvPr/>
            </p:nvSpPr>
            <p:spPr>
              <a:xfrm>
                <a:off x="502920" y="3838778"/>
                <a:ext cx="11183112" cy="2135950"/>
              </a:xfrm>
              <a:prstGeom prst="rect">
                <a:avLst/>
              </a:prstGeom>
              <a:blipFill rotWithShape="1">
                <a:blip r:embed="rId3"/>
                <a:stretch>
                  <a:fillRect t="-10" r="1" b="-2734"/>
                </a:stretch>
              </a:blipFill>
            </p:spPr>
            <p:txBody>
              <a:bodyPr/>
              <a:lstStyle/>
              <a:p>
                <a:r>
                  <a:rPr lang="zh-CN" altLang="en-US">
                    <a:noFill/>
                  </a:rPr>
                  <a:t> </a:t>
                </a:r>
              </a:p>
            </p:txBody>
          </p:sp>
        </mc:Fallback>
      </mc:AlternateContent>
    </p:spTree>
  </p:cSld>
  <p:clrMapOvr>
    <a:masterClrMapping/>
  </p:clrMapOvr>
  <p:transition>
    <p:split dir="in"/>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animEffect transition="in" filter="wipe(left)">
                                      <p:cBhvr>
                                        <p:cTn id="7" dur="500"/>
                                        <p:tgtEl>
                                          <p:spTgt spid="3">
                                            <p:bg/>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wipe(left)">
                                      <p:cBhvr>
                                        <p:cTn id="10" dur="5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4">
                                            <p:bg/>
                                          </p:spTgt>
                                        </p:tgtEl>
                                        <p:attrNameLst>
                                          <p:attrName>style.visibility</p:attrName>
                                        </p:attrNameLst>
                                      </p:cBhvr>
                                      <p:to>
                                        <p:strVal val="visible"/>
                                      </p:to>
                                    </p:set>
                                    <p:animEffect transition="in" filter="wipe(left)">
                                      <p:cBhvr>
                                        <p:cTn id="15" dur="500"/>
                                        <p:tgtEl>
                                          <p:spTgt spid="4">
                                            <p:bg/>
                                          </p:spTgt>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4">
                                            <p:txEl>
                                              <p:pRg st="0" end="0"/>
                                            </p:txEl>
                                          </p:spTgt>
                                        </p:tgtEl>
                                        <p:attrNameLst>
                                          <p:attrName>style.visibility</p:attrName>
                                        </p:attrNameLst>
                                      </p:cBhvr>
                                      <p:to>
                                        <p:strVal val="visible"/>
                                      </p:to>
                                    </p:set>
                                    <p:animEffect transition="in" filter="wipe(left)">
                                      <p:cBhvr>
                                        <p:cTn id="18" dur="500"/>
                                        <p:tgtEl>
                                          <p:spTgt spid="4">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5">
                                            <p:bg/>
                                          </p:spTgt>
                                        </p:tgtEl>
                                        <p:attrNameLst>
                                          <p:attrName>style.visibility</p:attrName>
                                        </p:attrNameLst>
                                      </p:cBhvr>
                                      <p:to>
                                        <p:strVal val="visible"/>
                                      </p:to>
                                    </p:set>
                                    <p:animEffect transition="in" filter="wipe(left)">
                                      <p:cBhvr>
                                        <p:cTn id="23" dur="500"/>
                                        <p:tgtEl>
                                          <p:spTgt spid="5">
                                            <p:bg/>
                                          </p:spTgt>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5">
                                            <p:txEl>
                                              <p:pRg st="0" end="0"/>
                                            </p:txEl>
                                          </p:spTgt>
                                        </p:tgtEl>
                                        <p:attrNameLst>
                                          <p:attrName>style.visibility</p:attrName>
                                        </p:attrNameLst>
                                      </p:cBhvr>
                                      <p:to>
                                        <p:strVal val="visible"/>
                                      </p:to>
                                    </p:set>
                                    <p:animEffect transition="in" filter="wipe(left)">
                                      <p:cBhvr>
                                        <p:cTn id="26" dur="500"/>
                                        <p:tgtEl>
                                          <p:spTgt spid="5">
                                            <p:txEl>
                                              <p:pRg st="0" end="0"/>
                                            </p:txEl>
                                          </p:spTgt>
                                        </p:tgtEl>
                                      </p:cBhvr>
                                    </p:animEffect>
                                  </p:childTnLst>
                                </p:cTn>
                              </p:par>
                              <p:par>
                                <p:cTn id="27" presetID="22" presetClass="entr" presetSubtype="8" fill="hold" grpId="0" nodeType="withEffect">
                                  <p:stCondLst>
                                    <p:cond delay="0"/>
                                  </p:stCondLst>
                                  <p:childTnLst>
                                    <p:set>
                                      <p:cBhvr>
                                        <p:cTn id="28" dur="1" fill="hold">
                                          <p:stCondLst>
                                            <p:cond delay="0"/>
                                          </p:stCondLst>
                                        </p:cTn>
                                        <p:tgtEl>
                                          <p:spTgt spid="5">
                                            <p:txEl>
                                              <p:pRg st="1" end="1"/>
                                            </p:txEl>
                                          </p:spTgt>
                                        </p:tgtEl>
                                        <p:attrNameLst>
                                          <p:attrName>style.visibility</p:attrName>
                                        </p:attrNameLst>
                                      </p:cBhvr>
                                      <p:to>
                                        <p:strVal val="visible"/>
                                      </p:to>
                                    </p:set>
                                    <p:animEffect transition="in" filter="wipe(left)">
                                      <p:cBhvr>
                                        <p:cTn id="29" dur="500"/>
                                        <p:tgtEl>
                                          <p:spTgt spid="5">
                                            <p:txEl>
                                              <p:pRg st="1" end="1"/>
                                            </p:txEl>
                                          </p:spTgt>
                                        </p:tgtEl>
                                      </p:cBhvr>
                                    </p:animEffect>
                                  </p:childTnLst>
                                </p:cTn>
                              </p:par>
                              <p:par>
                                <p:cTn id="30" presetID="22" presetClass="entr" presetSubtype="8" fill="hold" grpId="0" nodeType="withEffect">
                                  <p:stCondLst>
                                    <p:cond delay="0"/>
                                  </p:stCondLst>
                                  <p:childTnLst>
                                    <p:set>
                                      <p:cBhvr>
                                        <p:cTn id="31" dur="1" fill="hold">
                                          <p:stCondLst>
                                            <p:cond delay="0"/>
                                          </p:stCondLst>
                                        </p:cTn>
                                        <p:tgtEl>
                                          <p:spTgt spid="5">
                                            <p:txEl>
                                              <p:pRg st="2" end="2"/>
                                            </p:txEl>
                                          </p:spTgt>
                                        </p:tgtEl>
                                        <p:attrNameLst>
                                          <p:attrName>style.visibility</p:attrName>
                                        </p:attrNameLst>
                                      </p:cBhvr>
                                      <p:to>
                                        <p:strVal val="visible"/>
                                      </p:to>
                                    </p:set>
                                    <p:animEffect transition="in" filter="wipe(left)">
                                      <p:cBhvr>
                                        <p:cTn id="32" dur="500"/>
                                        <p:tgtEl>
                                          <p:spTgt spid="5">
                                            <p:txEl>
                                              <p:pRg st="2" end="2"/>
                                            </p:txEl>
                                          </p:spTgt>
                                        </p:tgtEl>
                                      </p:cBhvr>
                                    </p:animEffect>
                                  </p:childTnLst>
                                </p:cTn>
                              </p:par>
                              <p:par>
                                <p:cTn id="33" presetID="22" presetClass="entr" presetSubtype="8" fill="hold" grpId="0" nodeType="withEffect">
                                  <p:stCondLst>
                                    <p:cond delay="0"/>
                                  </p:stCondLst>
                                  <p:childTnLst>
                                    <p:set>
                                      <p:cBhvr>
                                        <p:cTn id="34" dur="1" fill="hold">
                                          <p:stCondLst>
                                            <p:cond delay="0"/>
                                          </p:stCondLst>
                                        </p:cTn>
                                        <p:tgtEl>
                                          <p:spTgt spid="5">
                                            <p:txEl>
                                              <p:pRg st="3" end="3"/>
                                            </p:txEl>
                                          </p:spTgt>
                                        </p:tgtEl>
                                        <p:attrNameLst>
                                          <p:attrName>style.visibility</p:attrName>
                                        </p:attrNameLst>
                                      </p:cBhvr>
                                      <p:to>
                                        <p:strVal val="visible"/>
                                      </p:to>
                                    </p:set>
                                    <p:animEffect transition="in" filter="wipe(left)">
                                      <p:cBhvr>
                                        <p:cTn id="35"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build="p"/>
      <p:bldP spid="4" grpId="0" animBg="1" build="p"/>
      <p:bldP spid="5" grpId="0" animBg="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5" name="P_3_BD#d302dadaa?colgroup=4,6,12,5,5&amp;vbadefaultcenterpage=1&amp;parentnodeid=a3f759b42&amp;vbahtmlprocessed=1&amp;bbb=1&amp;hasbroken=1"/>
              <p:cNvGraphicFramePr>
                <a:graphicFrameLocks noGrp="1"/>
              </p:cNvGraphicFramePr>
              <p:nvPr/>
            </p:nvGraphicFramePr>
            <p:xfrm>
              <a:off x="502920" y="1021125"/>
              <a:ext cx="11128248" cy="5109972"/>
            </p:xfrm>
            <a:graphic>
              <a:graphicData uri="http://schemas.openxmlformats.org/drawingml/2006/table">
                <a:tbl>
                  <a:tblPr/>
                  <a:tblGrid>
                    <a:gridCol w="1399032"/>
                    <a:gridCol w="2157984"/>
                    <a:gridCol w="3986784"/>
                    <a:gridCol w="1792224"/>
                    <a:gridCol w="1792224"/>
                  </a:tblGrid>
                  <a:tr h="429133">
                    <a:tc>
                      <a:txBody>
                        <a:bodyPr/>
                        <a:lstStyle/>
                        <a:p>
                          <a:pPr algn="ctr" latinLnBrk="1" hangingPunct="0">
                            <a:lnSpc>
                              <a:spcPct val="130000"/>
                            </a:lnSpc>
                          </a:pPr>
                          <a:r>
                            <a:rPr lang="en-US" altLang="zh-CN" sz="2400" b="1"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考点考向</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30000"/>
                            </a:lnSpc>
                          </a:pPr>
                          <a:r>
                            <a:rPr lang="en-US" altLang="zh-CN" sz="2400" b="1"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课标要求</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30000"/>
                            </a:lnSpc>
                          </a:pPr>
                          <a:r>
                            <a:rPr lang="en-US" altLang="zh-CN" sz="2400" b="1"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真题印证</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30000"/>
                            </a:lnSpc>
                          </a:pPr>
                          <a:r>
                            <a:rPr lang="en-US" altLang="zh-CN" sz="2400" b="1"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考频热度</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30000"/>
                            </a:lnSpc>
                          </a:pPr>
                          <a:r>
                            <a:rPr lang="en-US" altLang="zh-CN" sz="2400" b="1"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核心素养</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r>
                  <a:tr h="2337308">
                    <a:tc>
                      <a:txBody>
                        <a:bodyPr/>
                        <a:lstStyle/>
                        <a:p>
                          <a:pPr marL="0" indent="0" algn="ctr" latinLnBrk="1" hangingPunct="0">
                            <a:lnSpc>
                              <a:spcPct val="130000"/>
                            </a:lnSpc>
                          </a:pP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用样本数</a:t>
                          </a:r>
                          <a:endPar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endParaRPr>
                        </a:p>
                        <a:p>
                          <a:pPr marL="0" indent="0" algn="ctr" latinLnBrk="1" hangingPunct="0">
                            <a:lnSpc>
                              <a:spcPct val="130000"/>
                            </a:lnSpc>
                          </a:pP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字特征估</a:t>
                          </a:r>
                          <a:endPar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endParaRPr>
                        </a:p>
                        <a:p>
                          <a:pPr marL="0" indent="0" algn="ctr" latinLnBrk="1" hangingPunct="0">
                            <a:lnSpc>
                              <a:spcPct val="130000"/>
                            </a:lnSpc>
                          </a:pP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计总体集</a:t>
                          </a:r>
                          <a:endPar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endParaRPr>
                        </a:p>
                        <a:p>
                          <a:pPr marL="0" indent="0" algn="ctr" latinLnBrk="1" hangingPunct="0">
                            <a:lnSpc>
                              <a:spcPct val="130000"/>
                            </a:lnSpc>
                          </a:pP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中趋势和</a:t>
                          </a:r>
                          <a:endPar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endParaRPr>
                        </a:p>
                        <a:p>
                          <a:pPr marL="0" lvl="0" indent="0" algn="ctr" latinLnBrk="1" hangingPunct="0">
                            <a:lnSpc>
                              <a:spcPct val="130000"/>
                            </a:lnSpc>
                          </a:pP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离散程度</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理解</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2023年新高考Ⅰ卷</a:t>
                          </a:r>
                          <a14:m>
                            <m:oMath xmlns:m="http://schemas.openxmlformats.org/officeDocument/2006/math">
                              <m:r>
                                <m:rPr>
                                  <m:sty m:val="p"/>
                                </m:rP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T</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9</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endParaRPr lang="en-US" altLang="zh-CN" sz="1200" dirty="0"/>
                        </a:p>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2023年新高考Ⅱ卷</a:t>
                          </a:r>
                          <a14:m>
                            <m:oMath xmlns:m="http://schemas.openxmlformats.org/officeDocument/2006/math">
                              <m:r>
                                <m:rPr>
                                  <m:sty m:val="p"/>
                                </m:rP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T</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19</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endParaRPr lang="en-US" altLang="zh-CN" sz="1200" dirty="0"/>
                        </a:p>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2023年全国甲卷</a:t>
                          </a:r>
                          <a14:m>
                            <m:oMath xmlns:m="http://schemas.openxmlformats.org/officeDocument/2006/math">
                              <m:r>
                                <m:rPr>
                                  <m:sty m:val="p"/>
                                </m:rP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T</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19</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endParaRPr lang="en-US" altLang="zh-CN" sz="1200" dirty="0"/>
                        </a:p>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2023年全国乙卷</a:t>
                          </a:r>
                          <a14:m>
                            <m:oMath xmlns:m="http://schemas.openxmlformats.org/officeDocument/2006/math">
                              <m:r>
                                <m:rPr>
                                  <m:sty m:val="p"/>
                                </m:rP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T</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17</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endParaRPr lang="en-US" altLang="zh-CN" sz="1200" dirty="0"/>
                        </a:p>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2023年上海卷</a:t>
                          </a:r>
                          <a14:m>
                            <m:oMath xmlns:m="http://schemas.openxmlformats.org/officeDocument/2006/math">
                              <m:r>
                                <m:rPr>
                                  <m:sty m:val="p"/>
                                </m:rP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T</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9</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marL="0" indent="0" algn="ctr" latinLnBrk="1" hangingPunct="0">
                            <a:lnSpc>
                              <a:spcPct val="130000"/>
                            </a:lnSpc>
                          </a:pP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数据分析</a:t>
                          </a:r>
                          <a:endPar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endParaRPr>
                        </a:p>
                        <a:p>
                          <a:pPr marL="0" indent="0" algn="ctr" latinLnBrk="1" hangingPunct="0">
                            <a:lnSpc>
                              <a:spcPct val="130000"/>
                            </a:lnSpc>
                          </a:pP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数学运算</a:t>
                          </a:r>
                          <a:endPar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endParaRPr>
                        </a:p>
                        <a:p>
                          <a:pPr marL="0" indent="0" algn="ctr" latinLnBrk="1" hangingPunct="0">
                            <a:lnSpc>
                              <a:spcPct val="130000"/>
                            </a:lnSpc>
                          </a:pP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数学建模</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r>
                  <a:tr h="2337308">
                    <a:tc>
                      <a:txBody>
                        <a:bodyPr/>
                        <a:lstStyle/>
                        <a:p>
                          <a:pPr marL="0" indent="0" algn="ctr" latinLnBrk="1" hangingPunct="0">
                            <a:lnSpc>
                              <a:spcPct val="130000"/>
                            </a:lnSpc>
                          </a:pP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命题分析</a:t>
                          </a:r>
                          <a:endPar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endParaRPr>
                        </a:p>
                        <a:p>
                          <a:pPr marL="0" lvl="0" indent="0" algn="ctr" latinLnBrk="1" hangingPunct="0">
                            <a:lnSpc>
                              <a:spcPct val="130000"/>
                            </a:lnSpc>
                          </a:pP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预测</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gridSpan="4">
                      <a:txBody>
                        <a:bodyPr/>
                        <a:lstStyle/>
                        <a:p>
                          <a:pPr marL="0" indent="0" algn="l"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从近几年高考的情况来看</a:t>
                          </a: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，对用样本估计总体的考查主要是统计图表的</a:t>
                          </a:r>
                          <a:endPar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endParaRPr>
                        </a:p>
                        <a:p>
                          <a:pPr marL="0" indent="0" algn="l" latinLnBrk="1" hangingPunct="0">
                            <a:lnSpc>
                              <a:spcPct val="130000"/>
                            </a:lnSpc>
                          </a:pP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应用</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、总体集中趋势和总体离散程度的估计</a:t>
                          </a: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，单独命题常以客观题的形</a:t>
                          </a:r>
                          <a:endPar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endParaRPr>
                        </a:p>
                        <a:p>
                          <a:pPr marL="0" indent="0" algn="l" latinLnBrk="1" hangingPunct="0">
                            <a:lnSpc>
                              <a:spcPct val="130000"/>
                            </a:lnSpc>
                          </a:pP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式出现</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，也常作为解答题的一问或者一部分出现，属于低、中档题</a:t>
                          </a: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，命</a:t>
                          </a:r>
                          <a:endPar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endParaRPr>
                        </a:p>
                        <a:p>
                          <a:pPr marL="0" indent="0" algn="l" latinLnBrk="1" hangingPunct="0">
                            <a:lnSpc>
                              <a:spcPct val="130000"/>
                            </a:lnSpc>
                          </a:pP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题热点是情境化试题</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.预计2025年的高考命题情况变化不大</a:t>
                          </a: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，本基础课易</a:t>
                          </a:r>
                          <a:endPar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endParaRPr>
                        </a:p>
                        <a:p>
                          <a:pPr marL="0" lvl="0" indent="0" algn="l" latinLnBrk="1" hangingPunct="0">
                            <a:lnSpc>
                              <a:spcPct val="130000"/>
                            </a:lnSpc>
                          </a:pP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设置多选题</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，在备考复习中，要多注意对多选题的训练，做到全面复习</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hMerge="1">
                      <a:tcPr/>
                    </a:tc>
                    <a:tc hMerge="1">
                      <a:tcPr/>
                    </a:tc>
                    <a:tc hMerge="1">
                      <a:tcPr/>
                    </a:tc>
                  </a:tr>
                </a:tbl>
              </a:graphicData>
            </a:graphic>
          </p:graphicFrame>
        </mc:Choice>
        <mc:Fallback xmlns="">
          <p:graphicFrame>
            <p:nvGraphicFramePr>
              <p:cNvPr id="5" name="P_3_BD#d302dadaa?colgroup=4,6,12,5,5&amp;vbadefaultcenterpage=1&amp;parentnodeid=a3f759b42&amp;vbahtmlprocessed=1&amp;bbb=1&amp;hasbroken=1"/>
              <p:cNvGraphicFramePr>
                <a:graphicFrameLocks noGrp="1"/>
              </p:cNvGraphicFramePr>
              <p:nvPr/>
            </p:nvGraphicFramePr>
            <p:xfrm>
              <a:off x="502920" y="1021125"/>
              <a:ext cx="11128248" cy="5109972"/>
            </p:xfrm>
            <a:graphic>
              <a:graphicData uri="http://schemas.openxmlformats.org/drawingml/2006/table">
                <a:tbl>
                  <a:tblPr/>
                  <a:tblGrid>
                    <a:gridCol w="1399032"/>
                    <a:gridCol w="2157984"/>
                    <a:gridCol w="3986784"/>
                    <a:gridCol w="1792224"/>
                    <a:gridCol w="1792224"/>
                  </a:tblGrid>
                  <a:tr h="429133">
                    <a:tc>
                      <a:txBody>
                        <a:bodyPr/>
                        <a:lstStyle/>
                        <a:p>
                          <a:pPr algn="ctr" latinLnBrk="1" hangingPunct="0">
                            <a:lnSpc>
                              <a:spcPct val="130000"/>
                            </a:lnSpc>
                          </a:pPr>
                          <a:r>
                            <a:rPr lang="en-US" altLang="zh-CN" sz="2400" b="1"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考点考向</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30000"/>
                            </a:lnSpc>
                          </a:pPr>
                          <a:r>
                            <a:rPr lang="en-US" altLang="zh-CN" sz="2400" b="1"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课标要求</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30000"/>
                            </a:lnSpc>
                          </a:pPr>
                          <a:r>
                            <a:rPr lang="en-US" altLang="zh-CN" sz="2400" b="1"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真题印证</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30000"/>
                            </a:lnSpc>
                          </a:pPr>
                          <a:r>
                            <a:rPr lang="en-US" altLang="zh-CN" sz="2400" b="1"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考频热度</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30000"/>
                            </a:lnSpc>
                          </a:pPr>
                          <a:r>
                            <a:rPr lang="en-US" altLang="zh-CN" sz="2400" b="1"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核心素养</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r>
                  <a:tr h="2374900">
                    <a:tc>
                      <a:txBody>
                        <a:bodyPr/>
                        <a:lstStyle/>
                        <a:p>
                          <a:pPr marL="0" indent="0" algn="ctr" latinLnBrk="1" hangingPunct="0">
                            <a:lnSpc>
                              <a:spcPct val="130000"/>
                            </a:lnSpc>
                          </a:pP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用样本数</a:t>
                          </a:r>
                          <a:endPar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endParaRPr>
                        </a:p>
                        <a:p>
                          <a:pPr marL="0" indent="0" algn="ctr" latinLnBrk="1" hangingPunct="0">
                            <a:lnSpc>
                              <a:spcPct val="130000"/>
                            </a:lnSpc>
                          </a:pP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字特征估</a:t>
                          </a:r>
                          <a:endPar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endParaRPr>
                        </a:p>
                        <a:p>
                          <a:pPr marL="0" indent="0" algn="ctr" latinLnBrk="1" hangingPunct="0">
                            <a:lnSpc>
                              <a:spcPct val="130000"/>
                            </a:lnSpc>
                          </a:pP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计总体集</a:t>
                          </a:r>
                          <a:endPar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endParaRPr>
                        </a:p>
                        <a:p>
                          <a:pPr marL="0" indent="0" algn="ctr" latinLnBrk="1" hangingPunct="0">
                            <a:lnSpc>
                              <a:spcPct val="130000"/>
                            </a:lnSpc>
                          </a:pP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中趋势和</a:t>
                          </a:r>
                          <a:endPar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endParaRPr>
                        </a:p>
                        <a:p>
                          <a:pPr marL="0" lvl="0" indent="0" algn="ctr" latinLnBrk="1" hangingPunct="0">
                            <a:lnSpc>
                              <a:spcPct val="130000"/>
                            </a:lnSpc>
                          </a:pP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离散程度</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理解</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endParaRPr lang="zh-CN"/>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blipFill>
                          <a:blip r:embed="rId1"/>
                        </a:blipFill>
                      </a:tcPr>
                    </a:tc>
                    <a:tc>
                      <a:txBody>
                        <a:bodyPr/>
                        <a:lstStyle/>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marL="0" indent="0" algn="ctr" latinLnBrk="1" hangingPunct="0">
                            <a:lnSpc>
                              <a:spcPct val="130000"/>
                            </a:lnSpc>
                          </a:pP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数据分析</a:t>
                          </a:r>
                          <a:endPar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endParaRPr>
                        </a:p>
                        <a:p>
                          <a:pPr marL="0" indent="0" algn="ctr" latinLnBrk="1" hangingPunct="0">
                            <a:lnSpc>
                              <a:spcPct val="130000"/>
                            </a:lnSpc>
                          </a:pP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数学运算</a:t>
                          </a:r>
                          <a:endPar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endParaRPr>
                        </a:p>
                        <a:p>
                          <a:pPr marL="0" indent="0" algn="ctr" latinLnBrk="1" hangingPunct="0">
                            <a:lnSpc>
                              <a:spcPct val="130000"/>
                            </a:lnSpc>
                          </a:pP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数学建模</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r>
                  <a:tr h="2337308">
                    <a:tc>
                      <a:txBody>
                        <a:bodyPr/>
                        <a:lstStyle/>
                        <a:p>
                          <a:pPr marL="0" indent="0" algn="ctr" latinLnBrk="1" hangingPunct="0">
                            <a:lnSpc>
                              <a:spcPct val="130000"/>
                            </a:lnSpc>
                          </a:pP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命题分析</a:t>
                          </a:r>
                          <a:endPar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endParaRPr>
                        </a:p>
                        <a:p>
                          <a:pPr marL="0" lvl="0" indent="0" algn="ctr" latinLnBrk="1" hangingPunct="0">
                            <a:lnSpc>
                              <a:spcPct val="130000"/>
                            </a:lnSpc>
                          </a:pP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预测</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gridSpan="4">
                      <a:txBody>
                        <a:bodyPr/>
                        <a:lstStyle/>
                        <a:p>
                          <a:pPr marL="0" indent="0" algn="l"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从近几年高考的情况来看</a:t>
                          </a: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，对用样本估计总体的考查主要是统计图表的</a:t>
                          </a:r>
                          <a:endPar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endParaRPr>
                        </a:p>
                        <a:p>
                          <a:pPr marL="0" indent="0" algn="l" latinLnBrk="1" hangingPunct="0">
                            <a:lnSpc>
                              <a:spcPct val="130000"/>
                            </a:lnSpc>
                          </a:pP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应用</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、总体集中趋势和总体离散程度的估计</a:t>
                          </a: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，单独命题常以客观题的形</a:t>
                          </a:r>
                          <a:endPar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endParaRPr>
                        </a:p>
                        <a:p>
                          <a:pPr marL="0" indent="0" algn="l" latinLnBrk="1" hangingPunct="0">
                            <a:lnSpc>
                              <a:spcPct val="130000"/>
                            </a:lnSpc>
                          </a:pP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式出现</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，也常作为解答题的一问或者一部分出现，属于低、中档题</a:t>
                          </a: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，命</a:t>
                          </a:r>
                          <a:endPar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endParaRPr>
                        </a:p>
                        <a:p>
                          <a:pPr marL="0" indent="0" algn="l" latinLnBrk="1" hangingPunct="0">
                            <a:lnSpc>
                              <a:spcPct val="130000"/>
                            </a:lnSpc>
                          </a:pP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题热点是情境化试题</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.预计2025年的高考命题情况变化不大</a:t>
                          </a: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，本基础课易</a:t>
                          </a:r>
                          <a:endPar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endParaRPr>
                        </a:p>
                        <a:p>
                          <a:pPr marL="0" lvl="0" indent="0" algn="l" latinLnBrk="1" hangingPunct="0">
                            <a:lnSpc>
                              <a:spcPct val="130000"/>
                            </a:lnSpc>
                          </a:pP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设置多选题</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，在备考复习中，要多注意对多选题的训练，做到全面复习</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hMerge="1">
                      <a:tcPr/>
                    </a:tc>
                    <a:tc hMerge="1">
                      <a:tcPr/>
                    </a:tc>
                    <a:tc hMerge="1">
                      <a:tcPr/>
                    </a:tc>
                  </a:tr>
                </a:tbl>
              </a:graphicData>
            </a:graphic>
          </p:graphicFrame>
        </mc:Fallback>
      </mc:AlternateContent>
    </p:spTree>
  </p:cSld>
  <p:clrMapOvr>
    <a:masterClrMapping/>
  </p:clrMapOvr>
  <p:transition>
    <p:split dir="in"/>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_4_BD#4a4354129?vbadefaultcenterpage=1&amp;parentnodeid=c864d8bce&amp;vbahtmlprocessed=1"/>
          <p:cNvSpPr/>
          <p:nvPr/>
        </p:nvSpPr>
        <p:spPr>
          <a:xfrm>
            <a:off x="502920" y="756000"/>
            <a:ext cx="11183112" cy="995680"/>
          </a:xfrm>
          <a:prstGeom prst="rect">
            <a:avLst/>
          </a:prstGeom>
          <a:noFill/>
        </p:spPr>
        <p:txBody>
          <a:bodyPr wrap="square" lIns="0" tIns="0" rIns="0" bIns="0" rtlCol="0" anchor="t"/>
          <a:lstStyle/>
          <a:p>
            <a:pPr algn="l" latinLnBrk="1">
              <a:lnSpc>
                <a:spcPct val="150000"/>
              </a:lnSpc>
            </a:pPr>
            <a:r>
              <a:rPr lang="en-US" altLang="zh-CN" sz="2800" b="1" i="0" dirty="0">
                <a:solidFill>
                  <a:srgbClr val="6E87BD"/>
                </a:solidFill>
                <a:latin typeface="Times New Roman" panose="02020603050405020304" pitchFamily="34" charset="0"/>
                <a:ea typeface="微软雅黑" panose="020B0503020204020204" pitchFamily="34" charset="-122"/>
                <a:cs typeface="Times New Roman" panose="02020603050405020304" pitchFamily="34" charset="-120"/>
              </a:rPr>
              <a:t>考点三</a:t>
            </a:r>
            <a:r>
              <a:rPr lang="en-US" altLang="zh-CN" sz="2800" b="1" i="0" dirty="0">
                <a:solidFill>
                  <a:srgbClr val="6E87BD"/>
                </a:solidFill>
                <a:latin typeface="宋体" panose="02010600030101010101" pitchFamily="2" charset="-122"/>
                <a:ea typeface="宋体" panose="02010600030101010101" pitchFamily="2" charset="-122"/>
                <a:cs typeface="宋体" panose="02010600030101010101" pitchFamily="34" charset="-120"/>
              </a:rPr>
              <a:t> </a:t>
            </a:r>
            <a:r>
              <a:rPr lang="en-US" altLang="zh-CN" sz="2800" b="1" i="0" dirty="0">
                <a:solidFill>
                  <a:srgbClr val="6E87BD"/>
                </a:solidFill>
                <a:latin typeface="Times New Roman" panose="02020603050405020304" pitchFamily="34" charset="0"/>
                <a:ea typeface="微软雅黑" panose="020B0503020204020204" pitchFamily="34" charset="-122"/>
                <a:cs typeface="Times New Roman" panose="02020603050405020304" pitchFamily="34" charset="-120"/>
              </a:rPr>
              <a:t>总体离散程度的估计［师生共研］</a:t>
            </a:r>
            <a:endParaRPr lang="en-US" altLang="zh-CN" sz="2800" dirty="0"/>
          </a:p>
        </p:txBody>
      </p:sp>
      <mc:AlternateContent xmlns:mc="http://schemas.openxmlformats.org/markup-compatibility/2006">
        <mc:Choice xmlns:a14="http://schemas.microsoft.com/office/drawing/2010/main" Requires="a14">
          <p:sp>
            <p:nvSpPr>
              <p:cNvPr id="3" name="QO_5_BD.69_1#26f8d838c?vbadefaultcenterpage=1&amp;parentnodeid=4a4354129&amp;vbahtmlprocessed=1&amp;bbb=1&amp;hasbroken=1"/>
              <p:cNvSpPr/>
              <p:nvPr/>
            </p:nvSpPr>
            <p:spPr>
              <a:xfrm>
                <a:off x="502920" y="1388362"/>
                <a:ext cx="11183112" cy="2135950"/>
              </a:xfrm>
              <a:prstGeom prst="rect">
                <a:avLst/>
              </a:prstGeom>
              <a:noFill/>
            </p:spPr>
            <p:txBody>
              <a:bodyPr wrap="none" lIns="0" tIns="0" rIns="0" bIns="0" rtlCol="0" anchor="t"/>
              <a:lstStyle/>
              <a:p>
                <a:pPr algn="l" latinLnBrk="1">
                  <a:lnSpc>
                    <a:spcPct val="150000"/>
                  </a:lnSpc>
                </a:pPr>
                <a:r>
                  <a:rPr lang="en-US" altLang="zh-CN" sz="2400" b="1"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典</a:t>
                </a:r>
                <a:r>
                  <a:rPr lang="en-US" altLang="zh-CN" sz="2400" b="1" i="0" spc="-5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例3</a:t>
                </a:r>
                <a:r>
                  <a:rPr lang="en-US" altLang="zh-CN" sz="2400" b="1" i="0" spc="-50" dirty="0">
                    <a:solidFill>
                      <a:srgbClr val="00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spc="-50" dirty="0">
                    <a:solidFill>
                      <a:srgbClr val="E81B23"/>
                    </a:solidFill>
                    <a:latin typeface="Times New Roman" panose="02020603050405020304" pitchFamily="34" charset="0"/>
                    <a:ea typeface="微软雅黑" panose="020B0503020204020204" pitchFamily="34" charset="-122"/>
                    <a:cs typeface="Times New Roman" panose="02020603050405020304" pitchFamily="34" charset="-120"/>
                  </a:rPr>
                  <a:t>（2023 </a:t>
                </a:r>
                <a:r>
                  <a:rPr lang="en-US" altLang="zh-CN" sz="2400" b="1" i="0" spc="-50" dirty="0">
                    <a:solidFill>
                      <a:srgbClr val="E81B23"/>
                    </a:solidFill>
                    <a:latin typeface="Times New Roman" panose="02020603050405020304" pitchFamily="34" charset="0"/>
                    <a:ea typeface="微软雅黑" panose="020B0503020204020204" pitchFamily="34" charset="-122"/>
                    <a:cs typeface="Times New Roman" panose="02020603050405020304" pitchFamily="34" charset="-120"/>
                  </a:rPr>
                  <a:t>·</a:t>
                </a:r>
                <a:r>
                  <a:rPr lang="en-US" altLang="zh-CN" sz="2400" i="0" spc="-50" dirty="0">
                    <a:solidFill>
                      <a:srgbClr val="E81B23"/>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spc="-50" dirty="0" err="1">
                    <a:solidFill>
                      <a:srgbClr val="E81B23"/>
                    </a:solidFill>
                    <a:latin typeface="Times New Roman" panose="02020603050405020304" pitchFamily="34" charset="0"/>
                    <a:ea typeface="微软雅黑" panose="020B0503020204020204" pitchFamily="34" charset="-122"/>
                    <a:cs typeface="Times New Roman" panose="02020603050405020304" pitchFamily="34" charset="-120"/>
                  </a:rPr>
                  <a:t>全国乙卷）</a:t>
                </a:r>
                <a:r>
                  <a:rPr lang="en-US" altLang="zh-CN" sz="2400" b="0" i="0" spc="-50" dirty="0" err="1">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某厂为比较甲、乙两种工艺对橡胶产品伸缩率的处理效应</a:t>
                </a:r>
                <a:r>
                  <a:rPr lang="en-US" altLang="zh-CN" sz="2400" b="0" i="0" spc="-5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2400" b="0" i="0" spc="-5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endParaRPr>
              </a:p>
              <a:p>
                <a:pPr latinLnBrk="1">
                  <a:lnSpc>
                    <a:spcPct val="150000"/>
                  </a:lnSpc>
                </a:pPr>
                <a:r>
                  <a:rPr lang="en-US" altLang="zh-CN" sz="2400" b="0" i="0" spc="-5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进行了10次配对试验，每次配对试验选用材质相同的两个橡胶产品，随机地选其中一</a:t>
                </a:r>
                <a:endParaRPr lang="en-US" altLang="zh-CN" sz="2400" b="0" i="0" spc="-5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endParaRPr>
              </a:p>
              <a:p>
                <a:pPr latinLnBrk="1">
                  <a:lnSpc>
                    <a:spcPct val="150000"/>
                  </a:lnSpc>
                </a:pPr>
                <a:r>
                  <a:rPr lang="en-US" altLang="zh-CN" sz="2400" b="0" i="0" spc="-50" dirty="0" err="1">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个用甲工艺处理，另一个用乙工艺处理，测量处理后的橡胶产品的伸缩率.甲、乙两种</a:t>
                </a:r>
                <a:endParaRPr lang="en-US" altLang="zh-CN" sz="2400" b="0" i="0" spc="-5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endParaRPr>
              </a:p>
              <a:p>
                <a:pPr latinLnBrk="1">
                  <a:lnSpc>
                    <a:spcPct val="150000"/>
                  </a:lnSpc>
                </a:pPr>
                <a:r>
                  <a:rPr lang="en-US" altLang="zh-CN" sz="2400" b="0" i="0" spc="-50" dirty="0" err="1">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工艺处理后的橡胶产品的伸缩率分别记为</a:t>
                </a:r>
                <a14:m>
                  <m:oMath xmlns:m="http://schemas.openxmlformats.org/officeDocument/2006/math">
                    <m:sSub>
                      <m:sSubPr>
                        <m:ctrlPr>
                          <a:rPr lang="en-US" altLang="zh-CN" sz="2400" b="0" i="1" spc="-5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spc="-5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e>
                      <m:sub>
                        <m:r>
                          <a:rPr lang="en-US" altLang="zh-CN" sz="2400" b="0" i="0" spc="-5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𝑖</m:t>
                        </m:r>
                      </m:sub>
                    </m:sSub>
                  </m:oMath>
                </a14:m>
                <a:r>
                  <a:rPr lang="en-US" altLang="zh-CN" sz="2400" b="0" i="0" spc="-5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14:m>
                  <m:oMath xmlns:m="http://schemas.openxmlformats.org/officeDocument/2006/math">
                    <m:sSub>
                      <m:sSubPr>
                        <m:ctrlPr>
                          <a:rPr lang="en-US" altLang="zh-CN" sz="2400" b="0" i="1" spc="-5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spc="-5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𝑦</m:t>
                        </m:r>
                      </m:e>
                      <m:sub>
                        <m:r>
                          <a:rPr lang="en-US" altLang="zh-CN" sz="2400" b="0" i="0" spc="-5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𝑖</m:t>
                        </m:r>
                      </m:sub>
                    </m:sSub>
                    <m:d>
                      <m:dPr>
                        <m:ctrlPr>
                          <a:rPr lang="en-US" altLang="zh-CN" sz="2400" b="0" i="1" spc="-5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spc="-5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𝑖</m:t>
                        </m:r>
                        <m:r>
                          <a:rPr lang="en-US" altLang="zh-CN" sz="2400" b="0" i="0" spc="-5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spc="-5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1</m:t>
                        </m:r>
                        <m:r>
                          <a:rPr lang="en-US" altLang="zh-CN" sz="2400" b="0" i="0" spc="-5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spc="-5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2</m:t>
                        </m:r>
                        <m:r>
                          <a:rPr lang="en-US" altLang="zh-CN" sz="2400" b="0" i="0" spc="-5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spc="-5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10</m:t>
                        </m:r>
                      </m:e>
                    </m:d>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spc="-5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.试验结果如表所示.</a:t>
                </a:r>
                <a:endParaRPr lang="en-US" altLang="zh-CN" sz="2400" spc="-50" dirty="0"/>
              </a:p>
            </p:txBody>
          </p:sp>
        </mc:Choice>
        <mc:Fallback>
          <p:sp>
            <p:nvSpPr>
              <p:cNvPr id="3" name="QO_5_BD.69_1#26f8d838c?vbadefaultcenterpage=1&amp;parentnodeid=4a4354129&amp;vbahtmlprocessed=1&amp;bbb=1&amp;hasbroken=1"/>
              <p:cNvSpPr>
                <a:spLocks noRot="1" noChangeAspect="1" noMove="1" noResize="1" noEditPoints="1" noAdjustHandles="1" noChangeArrowheads="1" noChangeShapeType="1" noTextEdit="1"/>
              </p:cNvSpPr>
              <p:nvPr/>
            </p:nvSpPr>
            <p:spPr>
              <a:xfrm>
                <a:off x="502920" y="1388362"/>
                <a:ext cx="11183112" cy="2135950"/>
              </a:xfrm>
              <a:prstGeom prst="rect">
                <a:avLst/>
              </a:prstGeom>
              <a:blipFill rotWithShape="1">
                <a:blip r:embed="rId1"/>
                <a:stretch>
                  <a:fillRect t="-12" r="-1498" b="-273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graphicFrame>
            <p:nvGraphicFramePr>
              <p:cNvPr id="39" name="QO_5_BD.69_2#26f8d838c?colgroup=6,2,2,2,2,2,2,2,2,2,2&amp;vbadefaultcenterpage=1&amp;parentnodeid=4a4354129&amp;vbahtmlprocessed=1"/>
              <p:cNvGraphicFramePr>
                <a:graphicFrameLocks noGrp="1"/>
              </p:cNvGraphicFramePr>
              <p:nvPr/>
            </p:nvGraphicFramePr>
            <p:xfrm>
              <a:off x="502920" y="3654648"/>
              <a:ext cx="11082528" cy="1305498"/>
            </p:xfrm>
            <a:graphic>
              <a:graphicData uri="http://schemas.openxmlformats.org/drawingml/2006/table">
                <a:tbl>
                  <a:tblPr/>
                  <a:tblGrid>
                    <a:gridCol w="2157984"/>
                    <a:gridCol w="886968"/>
                    <a:gridCol w="886968"/>
                    <a:gridCol w="886968"/>
                    <a:gridCol w="886968"/>
                    <a:gridCol w="896112"/>
                    <a:gridCol w="896112"/>
                    <a:gridCol w="896112"/>
                    <a:gridCol w="896112"/>
                    <a:gridCol w="896112"/>
                    <a:gridCol w="896112"/>
                  </a:tblGrid>
                  <a:tr h="435166">
                    <a:tc>
                      <a:txBody>
                        <a:bodyPr/>
                        <a:lstStyle/>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试验序号</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𝑖</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1</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2</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3</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4</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5</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6</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7</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8</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9</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10</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r>
                  <a:tr h="435166">
                    <a:tc>
                      <a:txBody>
                        <a:bodyPr/>
                        <a:lstStyle/>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伸缩率</a:t>
                          </a:r>
                          <a14:m>
                            <m:oMath xmlns:m="http://schemas.openxmlformats.org/officeDocument/2006/math">
                              <m:sSub>
                                <m:sSub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e>
                                <m:sub>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𝑖</m:t>
                                  </m:r>
                                </m:sub>
                              </m:sSub>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545</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533</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551</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522</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575</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544</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541</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568</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596</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548</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r>
                  <a:tr h="435166">
                    <a:tc>
                      <a:txBody>
                        <a:bodyPr/>
                        <a:lstStyle/>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伸缩率</a:t>
                          </a:r>
                          <a14:m>
                            <m:oMath xmlns:m="http://schemas.openxmlformats.org/officeDocument/2006/math">
                              <m:sSub>
                                <m:sSub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𝑦</m:t>
                                  </m:r>
                                </m:e>
                                <m:sub>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𝑖</m:t>
                                  </m:r>
                                </m:sub>
                              </m:sSub>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536</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527</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543</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530</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560</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533</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522</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550</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576</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536</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r>
                </a:tbl>
              </a:graphicData>
            </a:graphic>
          </p:graphicFrame>
        </mc:Choice>
        <mc:Fallback xmlns="">
          <p:graphicFrame>
            <p:nvGraphicFramePr>
              <p:cNvPr id="39" name="QO_5_BD.69_2#26f8d838c?colgroup=6,2,2,2,2,2,2,2,2,2,2&amp;vbadefaultcenterpage=1&amp;parentnodeid=4a4354129&amp;vbahtmlprocessed=1"/>
              <p:cNvGraphicFramePr>
                <a:graphicFrameLocks noGrp="1"/>
              </p:cNvGraphicFramePr>
              <p:nvPr/>
            </p:nvGraphicFramePr>
            <p:xfrm>
              <a:off x="502920" y="3654648"/>
              <a:ext cx="11082528" cy="1305498"/>
            </p:xfrm>
            <a:graphic>
              <a:graphicData uri="http://schemas.openxmlformats.org/drawingml/2006/table">
                <a:tbl>
                  <a:tblPr/>
                  <a:tblGrid>
                    <a:gridCol w="2157984"/>
                    <a:gridCol w="886968"/>
                    <a:gridCol w="886968"/>
                    <a:gridCol w="886968"/>
                    <a:gridCol w="886968"/>
                    <a:gridCol w="896112"/>
                    <a:gridCol w="896112"/>
                    <a:gridCol w="896112"/>
                    <a:gridCol w="896112"/>
                    <a:gridCol w="896112"/>
                    <a:gridCol w="896112"/>
                  </a:tblGrid>
                  <a:tr h="474980">
                    <a:tc>
                      <a:txBody>
                        <a:bodyPr/>
                        <a:lstStyle/>
                        <a:p>
                          <a:endParaRPr lang="zh-CN"/>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blipFill>
                          <a:blip r:embed="rId2"/>
                        </a:blipFill>
                      </a:tcPr>
                    </a:tc>
                    <a:tc>
                      <a:txBody>
                        <a:bodyPr/>
                        <a:lstStyle/>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1</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2</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3</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4</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5</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6</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7</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8</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9</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10</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r>
                  <a:tr h="474980">
                    <a:tc>
                      <a:txBody>
                        <a:bodyPr/>
                        <a:lstStyle/>
                        <a:p>
                          <a:endParaRPr lang="zh-CN"/>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blipFill>
                          <a:blip r:embed="rId2"/>
                        </a:blipFill>
                      </a:tcPr>
                    </a:tc>
                    <a:tc>
                      <a:txBody>
                        <a:bodyPr/>
                        <a:lstStyle/>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545</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533</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551</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522</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575</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544</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541</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568</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596</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548</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r>
                  <a:tr h="474980">
                    <a:tc>
                      <a:txBody>
                        <a:bodyPr/>
                        <a:lstStyle/>
                        <a:p>
                          <a:endParaRPr lang="zh-CN"/>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blipFill>
                          <a:blip r:embed="rId2"/>
                        </a:blipFill>
                      </a:tcPr>
                    </a:tc>
                    <a:tc>
                      <a:txBody>
                        <a:bodyPr/>
                        <a:lstStyle/>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536</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527</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543</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530</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560</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533</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522</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550</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576</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536</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r>
                </a:tbl>
              </a:graphicData>
            </a:graphic>
          </p:graphicFrame>
        </mc:Fallback>
      </mc:AlternateContent>
      <mc:AlternateContent xmlns:mc="http://schemas.openxmlformats.org/markup-compatibility/2006">
        <mc:Choice xmlns:a14="http://schemas.microsoft.com/office/drawing/2010/main" Requires="a14">
          <p:sp>
            <p:nvSpPr>
              <p:cNvPr id="5" name="QO_5_BD.69_3#26f8d838c?vbadefaultcenterpage=1&amp;parentnodeid=4a4354129&amp;vbahtmlprocessed=1"/>
              <p:cNvSpPr/>
              <p:nvPr/>
            </p:nvSpPr>
            <p:spPr>
              <a:xfrm>
                <a:off x="502920" y="5089748"/>
                <a:ext cx="11183112" cy="486029"/>
              </a:xfrm>
              <a:prstGeom prst="rect">
                <a:avLst/>
              </a:prstGeom>
              <a:noFill/>
            </p:spPr>
            <p:txBody>
              <a:bodyPr wrap="square" lIns="0" tIns="0" rIns="0" bIns="0" rtlCol="0" anchor="t"/>
              <a:lstStyle/>
              <a:p>
                <a:pPr marL="0" algn="l" latinLnBrk="1">
                  <a:lnSpc>
                    <a:spcPct val="15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记</a:t>
                </a:r>
                <a14:m>
                  <m:oMath xmlns:m="http://schemas.openxmlformats.org/officeDocument/2006/math">
                    <m:sSub>
                      <m:sSub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𝑧</m:t>
                        </m:r>
                      </m:e>
                      <m:sub>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𝑖</m:t>
                        </m:r>
                      </m:sub>
                    </m:sSub>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sSub>
                      <m:sSub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e>
                      <m:sub>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𝑖</m:t>
                        </m:r>
                      </m:sub>
                    </m:sSub>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sSub>
                      <m:sSub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𝑦</m:t>
                        </m:r>
                      </m:e>
                      <m:sub>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𝑖</m:t>
                        </m:r>
                      </m:sub>
                    </m:sSub>
                    <m:d>
                      <m:d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𝑖</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1</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2</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10</m:t>
                        </m:r>
                      </m:e>
                    </m:d>
                  </m:oMath>
                </a14:m>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，记</a:t>
                </a:r>
                <a14:m>
                  <m:oMath xmlns:m="http://schemas.openxmlformats.org/officeDocument/2006/math">
                    <m:sSub>
                      <m:sSub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𝑧</m:t>
                        </m:r>
                      </m:e>
                      <m:sub>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1</m:t>
                        </m:r>
                      </m:sub>
                    </m:sSub>
                  </m:oMath>
                </a14:m>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14:m>
                  <m:oMath xmlns:m="http://schemas.openxmlformats.org/officeDocument/2006/math">
                    <m:sSub>
                      <m:sSub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𝑧</m:t>
                        </m:r>
                      </m:e>
                      <m:sub>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2</m:t>
                        </m:r>
                      </m:sub>
                    </m:sSub>
                  </m:oMath>
                </a14:m>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oMath>
                </a14:m>
                <a:r>
                  <a:rPr lang="en-US" altLang="zh-CN" sz="2400" b="0" i="0" dirty="0">
                    <a:solidFill>
                      <a:srgbClr val="00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14:m>
                  <m:oMath xmlns:m="http://schemas.openxmlformats.org/officeDocument/2006/math">
                    <m:sSub>
                      <m:sSub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𝑧</m:t>
                        </m:r>
                      </m:e>
                      <m:sub>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10</m:t>
                        </m:r>
                      </m:sub>
                    </m:sSub>
                  </m:oMath>
                </a14:m>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的样本平均数为</a:t>
                </a:r>
                <a14:m>
                  <m:oMath xmlns:m="http://schemas.openxmlformats.org/officeDocument/2006/math">
                    <m:bar>
                      <m:barPr>
                        <m:pos m:val="top"/>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bar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𝑧</m:t>
                        </m:r>
                      </m:e>
                    </m:bar>
                  </m:oMath>
                </a14:m>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，样本方差为</a:t>
                </a:r>
                <a14:m>
                  <m:oMath xmlns:m="http://schemas.openxmlformats.org/officeDocument/2006/math">
                    <m:sSup>
                      <m:sSup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𝑠</m:t>
                        </m:r>
                      </m:e>
                      <m:sup>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2</m:t>
                        </m:r>
                      </m:sup>
                    </m:sSup>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2400" dirty="0"/>
              </a:p>
            </p:txBody>
          </p:sp>
        </mc:Choice>
        <mc:Fallback>
          <p:sp>
            <p:nvSpPr>
              <p:cNvPr id="5" name="QO_5_BD.69_3#26f8d838c?vbadefaultcenterpage=1&amp;parentnodeid=4a4354129&amp;vbahtmlprocessed=1"/>
              <p:cNvSpPr>
                <a:spLocks noRot="1" noChangeAspect="1" noMove="1" noResize="1" noEditPoints="1" noAdjustHandles="1" noChangeArrowheads="1" noChangeShapeType="1" noTextEdit="1"/>
              </p:cNvSpPr>
              <p:nvPr/>
            </p:nvSpPr>
            <p:spPr>
              <a:xfrm>
                <a:off x="502920" y="5089748"/>
                <a:ext cx="11183112" cy="486029"/>
              </a:xfrm>
              <a:prstGeom prst="rect">
                <a:avLst/>
              </a:prstGeom>
              <a:blipFill rotWithShape="1">
                <a:blip r:embed="rId3"/>
                <a:stretch>
                  <a:fillRect t="-46" r="1" b="-18193"/>
                </a:stretch>
              </a:blipFill>
            </p:spPr>
            <p:txBody>
              <a:bodyPr/>
              <a:lstStyle/>
              <a:p>
                <a:r>
                  <a:rPr lang="zh-CN" altLang="en-US">
                    <a:noFill/>
                  </a:rPr>
                  <a:t> </a:t>
                </a:r>
              </a:p>
            </p:txBody>
          </p:sp>
        </mc:Fallback>
      </mc:AlternateContent>
    </p:spTree>
  </p:cSld>
  <p:clrMapOvr>
    <a:masterClrMapping/>
  </p:clrMapOvr>
  <p:transition>
    <p:split dir="in"/>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QO_5_BD.69_4#26f8d838c?segpoint=1&amp;vbadefaultcenterpage=1&amp;parentnodeid=4a4354129&amp;vbahtmlprocessed=1"/>
              <p:cNvSpPr/>
              <p:nvPr/>
            </p:nvSpPr>
            <p:spPr>
              <a:xfrm>
                <a:off x="502920" y="2247438"/>
                <a:ext cx="11183112" cy="489458"/>
              </a:xfrm>
              <a:prstGeom prst="rect">
                <a:avLst/>
              </a:prstGeom>
              <a:noFill/>
            </p:spPr>
            <p:txBody>
              <a:bodyPr wrap="square" lIns="0" tIns="0" rIns="0" bIns="0" rtlCol="0" anchor="t"/>
              <a:lstStyle/>
              <a:p>
                <a:pPr marL="0" algn="l" latinLnBrk="1">
                  <a:lnSpc>
                    <a:spcPct val="15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（1）求</a:t>
                </a:r>
                <a14:m>
                  <m:oMath xmlns:m="http://schemas.openxmlformats.org/officeDocument/2006/math">
                    <m:bar>
                      <m:barPr>
                        <m:pos m:val="top"/>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bar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𝑧</m:t>
                        </m:r>
                      </m:e>
                    </m:bar>
                  </m:oMath>
                </a14:m>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14:m>
                  <m:oMath xmlns:m="http://schemas.openxmlformats.org/officeDocument/2006/math">
                    <m:sSup>
                      <m:sSup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𝑠</m:t>
                        </m:r>
                      </m:e>
                      <m:sup>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2</m:t>
                        </m:r>
                      </m:sup>
                    </m:sSup>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2400" dirty="0"/>
              </a:p>
            </p:txBody>
          </p:sp>
        </mc:Choice>
        <mc:Fallback>
          <p:sp>
            <p:nvSpPr>
              <p:cNvPr id="2" name="QO_5_BD.69_4#26f8d838c?segpoint=1&amp;vbadefaultcenterpage=1&amp;parentnodeid=4a4354129&amp;vbahtmlprocessed=1"/>
              <p:cNvSpPr>
                <a:spLocks noRot="1" noChangeAspect="1" noMove="1" noResize="1" noEditPoints="1" noAdjustHandles="1" noChangeArrowheads="1" noChangeShapeType="1" noTextEdit="1"/>
              </p:cNvSpPr>
              <p:nvPr/>
            </p:nvSpPr>
            <p:spPr>
              <a:xfrm>
                <a:off x="502920" y="2247438"/>
                <a:ext cx="11183112" cy="489458"/>
              </a:xfrm>
              <a:prstGeom prst="rect">
                <a:avLst/>
              </a:prstGeom>
              <a:blipFill rotWithShape="1">
                <a:blip r:embed="rId1"/>
                <a:stretch>
                  <a:fillRect t="-35" r="1" b="-17375"/>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 name="QO_5_BD.69_5#26f8d838c?segpoint=1&amp;vbadefaultcenterpage=1&amp;parentnodeid=4a4354129&amp;vbahtmlprocessed=1&amp;bbb=1&amp;hasbroken=1"/>
              <p:cNvSpPr/>
              <p:nvPr/>
            </p:nvSpPr>
            <p:spPr>
              <a:xfrm>
                <a:off x="502920" y="2743246"/>
                <a:ext cx="11183112" cy="2155317"/>
              </a:xfrm>
              <a:prstGeom prst="rect">
                <a:avLst/>
              </a:prstGeom>
              <a:noFill/>
            </p:spPr>
            <p:txBody>
              <a:bodyPr wrap="none" lIns="0" tIns="0" rIns="0" bIns="0" rtlCol="0" anchor="t"/>
              <a:lstStyle/>
              <a:p>
                <a:pPr algn="l" latinLnBrk="1">
                  <a:lnSpc>
                    <a:spcPct val="15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（2</a:t>
                </a: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）判断甲工艺处理后的橡胶产品的伸缩率较乙工艺处理后的橡胶产品的伸缩率是</a:t>
                </a:r>
                <a:endPar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endParaRPr>
              </a:p>
              <a:p>
                <a:pPr latinLnBrk="1">
                  <a:lnSpc>
                    <a:spcPct val="150000"/>
                  </a:lnSpc>
                </a:pP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否有显著提高</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.（如果</a:t>
                </a:r>
                <a14:m>
                  <m:oMath xmlns:m="http://schemas.openxmlformats.org/officeDocument/2006/math">
                    <m:bar>
                      <m:barPr>
                        <m:pos m:val="top"/>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bar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𝑧</m:t>
                        </m:r>
                      </m:e>
                    </m:ba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2</m:t>
                    </m:r>
                    <m:rad>
                      <m:radPr>
                        <m:degHide m:val="on"/>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radPr>
                      <m:deg/>
                      <m:e>
                        <m:f>
                          <m:f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fPr>
                          <m:num>
                            <m:sSup>
                              <m:sSup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𝑠</m:t>
                                </m:r>
                              </m:e>
                              <m:sup>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2</m:t>
                                </m:r>
                              </m:sup>
                            </m:sSup>
                          </m:num>
                          <m:den>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10</m:t>
                            </m:r>
                          </m:den>
                        </m:f>
                      </m:e>
                    </m:rad>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，则认为甲工艺处理后的橡胶产品的伸缩率较乙工艺</a:t>
                </a:r>
                <a:endPar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endParaRPr>
              </a:p>
              <a:p>
                <a:pPr latinLnBrk="1">
                  <a:lnSpc>
                    <a:spcPct val="150000"/>
                  </a:lnSpc>
                </a:pP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处理后的橡胶产品的伸缩率有显著提高</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，否则不认为有显著提高）</a:t>
                </a:r>
                <a:endParaRPr lang="en-US" altLang="zh-CN" sz="2400" dirty="0"/>
              </a:p>
            </p:txBody>
          </p:sp>
        </mc:Choice>
        <mc:Fallback>
          <p:sp>
            <p:nvSpPr>
              <p:cNvPr id="3" name="QO_5_BD.69_5#26f8d838c?segpoint=1&amp;vbadefaultcenterpage=1&amp;parentnodeid=4a4354129&amp;vbahtmlprocessed=1&amp;bbb=1&amp;hasbroken=1"/>
              <p:cNvSpPr>
                <a:spLocks noRot="1" noChangeAspect="1" noMove="1" noResize="1" noEditPoints="1" noAdjustHandles="1" noChangeArrowheads="1" noChangeShapeType="1" noTextEdit="1"/>
              </p:cNvSpPr>
              <p:nvPr/>
            </p:nvSpPr>
            <p:spPr>
              <a:xfrm>
                <a:off x="502920" y="2743246"/>
                <a:ext cx="11183112" cy="2155317"/>
              </a:xfrm>
              <a:prstGeom prst="rect">
                <a:avLst/>
              </a:prstGeom>
              <a:blipFill rotWithShape="1">
                <a:blip r:embed="rId2"/>
                <a:stretch>
                  <a:fillRect t="-2" r="-237" b="-2319"/>
                </a:stretch>
              </a:blipFill>
            </p:spPr>
            <p:txBody>
              <a:bodyPr/>
              <a:lstStyle/>
              <a:p>
                <a:r>
                  <a:rPr lang="zh-CN" altLang="en-US">
                    <a:noFill/>
                  </a:rPr>
                  <a:t> </a:t>
                </a:r>
              </a:p>
            </p:txBody>
          </p:sp>
        </mc:Fallback>
      </mc:AlternateContent>
    </p:spTree>
  </p:cSld>
  <p:clrMapOvr>
    <a:masterClrMapping/>
  </p:clrMapOvr>
  <p:transition>
    <p:split dir="in"/>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QO_5_AS.70_1#26f8d838c?vbadefaultcenterpage=1&amp;parentnodeid=4a4354129&amp;vbahtmlprocessed=1&amp;bbb=1&amp;hasbroken=1"/>
              <p:cNvSpPr/>
              <p:nvPr/>
            </p:nvSpPr>
            <p:spPr>
              <a:xfrm>
                <a:off x="502920" y="756000"/>
                <a:ext cx="11183112" cy="5650675"/>
              </a:xfrm>
              <a:prstGeom prst="rect">
                <a:avLst/>
              </a:prstGeom>
              <a:noFill/>
            </p:spPr>
            <p:txBody>
              <a:bodyPr wrap="square" lIns="0" tIns="0" rIns="0" bIns="0" rtlCol="0" anchor="t"/>
              <a:lstStyle/>
              <a:p>
                <a:pPr algn="l" latinLnBrk="1">
                  <a:lnSpc>
                    <a:spcPts val="5400"/>
                  </a:lnSpc>
                </a:pPr>
                <a:r>
                  <a:rPr lang="en-US" altLang="zh-CN" sz="2400" b="1"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解析</a:t>
                </a:r>
                <a:r>
                  <a:rPr lang="en-US" altLang="zh-CN" sz="2400" b="1" i="0" dirty="0">
                    <a:solidFill>
                      <a:srgbClr val="FF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（1）</a:t>
                </a:r>
                <a14:m>
                  <m:oMath xmlns:m="http://schemas.openxmlformats.org/officeDocument/2006/math">
                    <m:bar>
                      <m:barPr>
                        <m:pos m:val="top"/>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bar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e>
                    </m:ba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f>
                      <m:f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fPr>
                      <m:num>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545</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533</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551</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522</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575</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544</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541</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568</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596</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548</m:t>
                        </m:r>
                      </m:num>
                      <m:den>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10</m:t>
                        </m:r>
                      </m:den>
                    </m:f>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552</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3</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2400" dirty="0"/>
              </a:p>
              <a:p>
                <a:pPr latinLnBrk="1">
                  <a:lnSpc>
                    <a:spcPts val="5400"/>
                  </a:lnSpc>
                </a:pPr>
                <a14:m>
                  <m:oMath xmlns:m="http://schemas.openxmlformats.org/officeDocument/2006/math">
                    <m:bar>
                      <m:barPr>
                        <m:pos m:val="top"/>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bar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𝑦</m:t>
                        </m:r>
                      </m:e>
                    </m:ba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f>
                      <m:f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fPr>
                      <m:num>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536</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527</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543</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530</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560</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533</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522</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550</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576</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536</m:t>
                        </m:r>
                      </m:num>
                      <m:den>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10</m:t>
                        </m:r>
                      </m:den>
                    </m:f>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541</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3</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2400" dirty="0"/>
              </a:p>
              <a:p>
                <a:pPr latinLnBrk="1">
                  <a:lnSpc>
                    <a:spcPts val="3800"/>
                  </a:lnSpc>
                </a:pPr>
                <a14:m>
                  <m:oMath xmlns:m="http://schemas.openxmlformats.org/officeDocument/2006/math">
                    <m:bar>
                      <m:barPr>
                        <m:pos m:val="top"/>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bar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𝑧</m:t>
                        </m:r>
                      </m:e>
                    </m:ba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bar>
                      <m:barPr>
                        <m:pos m:val="top"/>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bar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e>
                    </m:ba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bar>
                      <m:barPr>
                        <m:pos m:val="top"/>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bar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𝑦</m:t>
                        </m:r>
                      </m:e>
                    </m:ba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552</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3</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541</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3</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11</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2400" dirty="0"/>
              </a:p>
              <a:p>
                <a:pPr latinLnBrk="1">
                  <a:lnSpc>
                    <a:spcPts val="3800"/>
                  </a:lnSpc>
                </a:pPr>
                <a14:m>
                  <m:oMath xmlns:m="http://schemas.openxmlformats.org/officeDocument/2006/math">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𝑧</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𝑖</m:t>
                        </m:r>
                      </m:sub>
                    </m:s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𝑖</m:t>
                        </m:r>
                      </m:sub>
                    </m:s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𝑦</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𝑖</m:t>
                        </m:r>
                      </m:sub>
                    </m:sSub>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𝑖</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10</m:t>
                        </m:r>
                      </m:e>
                    </m:d>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的值分别为9,6,8,</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8</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,15,11,19,18,20,12，</a:t>
                </a:r>
                <a:endParaRPr lang="en-US" altLang="zh-CN" sz="2400" dirty="0"/>
              </a:p>
              <a:p>
                <a:pPr latinLnBrk="1">
                  <a:lnSpc>
                    <a:spcPts val="3800"/>
                  </a:lnSpc>
                </a:pPr>
                <a:r>
                  <a:rPr lang="en-US" altLang="zh-CN" sz="2400" b="0" i="0">
                    <a:solidFill>
                      <a:srgbClr val="FF0000"/>
                    </a:solidFill>
                    <a:latin typeface="宋体" panose="02010600030101010101" pitchFamily="2" charset="-122"/>
                    <a:ea typeface="微软雅黑" panose="020B0503020204020204" pitchFamily="34" charset="-122"/>
                    <a:cs typeface="Times New Roman" panose="02020603050405020304" pitchFamily="34" charset="-120"/>
                  </a:rPr>
                  <a:t> </a:t>
                </a: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故</a:t>
                </a:r>
                <a:endPar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endParaRPr>
              </a:p>
              <a:p>
                <a:pPr latinLnBrk="1">
                  <a:lnSpc>
                    <a:spcPts val="4600"/>
                  </a:lnSpc>
                </a:pPr>
                <a14:m>
                  <m:oMath xmlns:m="http://schemas.openxmlformats.org/officeDocument/2006/math">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𝑠</m:t>
                        </m:r>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f>
                      <m:f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fPr>
                      <m:num>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num>
                      <m:den>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10</m:t>
                        </m:r>
                      </m:den>
                    </m:f>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9</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11</m:t>
                            </m:r>
                          </m:e>
                        </m:d>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6</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11</m:t>
                            </m:r>
                          </m:e>
                        </m:d>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8</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11</m:t>
                            </m:r>
                          </m:e>
                        </m:d>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8</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11</m:t>
                            </m:r>
                          </m:e>
                        </m:d>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15</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11</m:t>
                            </m:r>
                          </m:e>
                        </m:d>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11</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11</m:t>
                            </m:r>
                          </m:e>
                        </m:d>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19</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11</m:t>
                            </m:r>
                          </m:e>
                        </m:d>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18</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11</m:t>
                            </m:r>
                          </m:e>
                        </m:d>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20</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11</m:t>
                            </m:r>
                          </m:e>
                        </m:d>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12</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11</m:t>
                            </m:r>
                          </m:e>
                        </m:d>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61</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2400" dirty="0"/>
              </a:p>
              <a:p>
                <a:pPr latinLnBrk="1">
                  <a:lnSpc>
                    <a:spcPts val="5900"/>
                  </a:lnSpc>
                </a:pP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2）由（1）知</a:t>
                </a:r>
                <a14:m>
                  <m:oMath xmlns:m="http://schemas.openxmlformats.org/officeDocument/2006/math">
                    <m:bar>
                      <m:barPr>
                        <m:pos m:val="top"/>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bar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𝑧</m:t>
                        </m:r>
                      </m:e>
                    </m:ba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11</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rad>
                      <m:radPr>
                        <m:degHide m:val="on"/>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radPr>
                      <m:deg/>
                      <m:e>
                        <m:f>
                          <m:f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fPr>
                          <m:num>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𝑠</m:t>
                                </m:r>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num>
                          <m:den>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10</m:t>
                            </m:r>
                          </m:den>
                        </m:f>
                      </m:e>
                    </m:rad>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rad>
                      <m:radPr>
                        <m:degHide m:val="on"/>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radPr>
                      <m:deg/>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6</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e>
                    </m:rad>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ad>
                      <m:radPr>
                        <m:degHide m:val="on"/>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radPr>
                      <m:deg/>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24</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4</m:t>
                        </m:r>
                      </m:e>
                    </m:rad>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&lt;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5</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，故有</a:t>
                </a:r>
                <a14:m>
                  <m:oMath xmlns:m="http://schemas.openxmlformats.org/officeDocument/2006/math">
                    <m:bar>
                      <m:barPr>
                        <m:pos m:val="top"/>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bar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𝑧</m:t>
                        </m:r>
                      </m:e>
                    </m:ba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&gt;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rad>
                      <m:radPr>
                        <m:degHide m:val="on"/>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radPr>
                      <m:deg/>
                      <m:e>
                        <m:f>
                          <m:f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fPr>
                          <m:num>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𝑠</m:t>
                                </m:r>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num>
                          <m:den>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10</m:t>
                            </m:r>
                          </m:den>
                        </m:f>
                      </m:e>
                    </m:rad>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2400" dirty="0"/>
              </a:p>
              <a:p>
                <a:pPr latinLnBrk="1">
                  <a:lnSpc>
                    <a:spcPts val="3800"/>
                  </a:lnSpc>
                </a:pPr>
                <a:r>
                  <a:rPr lang="en-US" altLang="zh-CN" sz="2400" b="0" i="0">
                    <a:solidFill>
                      <a:srgbClr val="FF0000"/>
                    </a:solidFill>
                    <a:latin typeface="宋体" panose="02010600030101010101" pitchFamily="2" charset="-122"/>
                    <a:ea typeface="微软雅黑" panose="020B0503020204020204" pitchFamily="34" charset="-122"/>
                    <a:cs typeface="Times New Roman" panose="02020603050405020304" pitchFamily="34" charset="-120"/>
                  </a:rPr>
                  <a:t> </a:t>
                </a: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所以认为甲工艺处理后的橡胶产品的伸缩率较乙工艺处理后的橡胶产品的伸缩率有</a:t>
                </a:r>
                <a:endPar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endParaRPr>
              </a:p>
              <a:p>
                <a:pPr latinLnBrk="1">
                  <a:lnSpc>
                    <a:spcPts val="3700"/>
                  </a:lnSpc>
                </a:pP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显著提高</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2400" dirty="0"/>
              </a:p>
            </p:txBody>
          </p:sp>
        </mc:Choice>
        <mc:Fallback>
          <p:sp>
            <p:nvSpPr>
              <p:cNvPr id="2" name="QO_5_AS.70_1#26f8d838c?vbadefaultcenterpage=1&amp;parentnodeid=4a4354129&amp;vbahtmlprocessed=1&amp;bbb=1&amp;hasbroken=1"/>
              <p:cNvSpPr>
                <a:spLocks noRot="1" noChangeAspect="1" noMove="1" noResize="1" noEditPoints="1" noAdjustHandles="1" noChangeArrowheads="1" noChangeShapeType="1" noTextEdit="1"/>
              </p:cNvSpPr>
              <p:nvPr/>
            </p:nvSpPr>
            <p:spPr>
              <a:xfrm>
                <a:off x="502920" y="756000"/>
                <a:ext cx="11183112" cy="5650675"/>
              </a:xfrm>
              <a:prstGeom prst="rect">
                <a:avLst/>
              </a:prstGeom>
              <a:blipFill rotWithShape="1">
                <a:blip r:embed="rId1"/>
                <a:stretch>
                  <a:fillRect t="-6" r="1" b="-683"/>
                </a:stretch>
              </a:blipFill>
            </p:spPr>
            <p:txBody>
              <a:bodyPr/>
              <a:lstStyle/>
              <a:p>
                <a:r>
                  <a:rPr lang="zh-CN" altLang="en-US">
                    <a:noFill/>
                  </a:rPr>
                  <a:t> </a:t>
                </a:r>
              </a:p>
            </p:txBody>
          </p:sp>
        </mc:Fallback>
      </mc:AlternateContent>
    </p:spTree>
  </p:cSld>
  <p:clrMapOvr>
    <a:masterClrMapping/>
  </p:clrMapOvr>
  <p:transition>
    <p:split dir="in"/>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bg/>
                                          </p:spTgt>
                                        </p:tgtEl>
                                        <p:attrNameLst>
                                          <p:attrName>style.visibility</p:attrName>
                                        </p:attrNameLst>
                                      </p:cBhvr>
                                      <p:to>
                                        <p:strVal val="visible"/>
                                      </p:to>
                                    </p:set>
                                    <p:animEffect transition="in" filter="wipe(left)">
                                      <p:cBhvr>
                                        <p:cTn id="7" dur="500"/>
                                        <p:tgtEl>
                                          <p:spTgt spid="2">
                                            <p:bg/>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
                                            <p:txEl>
                                              <p:pRg st="0" end="0"/>
                                            </p:txEl>
                                          </p:spTgt>
                                        </p:tgtEl>
                                        <p:attrNameLst>
                                          <p:attrName>style.visibility</p:attrName>
                                        </p:attrNameLst>
                                      </p:cBhvr>
                                      <p:to>
                                        <p:strVal val="visible"/>
                                      </p:to>
                                    </p:set>
                                    <p:animEffect transition="in" filter="wipe(left)">
                                      <p:cBhvr>
                                        <p:cTn id="10" dur="500"/>
                                        <p:tgtEl>
                                          <p:spTgt spid="2">
                                            <p:txEl>
                                              <p:pRg st="0" end="0"/>
                                            </p:txEl>
                                          </p:spTgt>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animEffect transition="in" filter="wipe(left)">
                                      <p:cBhvr>
                                        <p:cTn id="13" dur="500"/>
                                        <p:tgtEl>
                                          <p:spTgt spid="2">
                                            <p:txEl>
                                              <p:pRg st="1" end="1"/>
                                            </p:txEl>
                                          </p:spTgt>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2">
                                            <p:txEl>
                                              <p:pRg st="2" end="2"/>
                                            </p:txEl>
                                          </p:spTgt>
                                        </p:tgtEl>
                                        <p:attrNameLst>
                                          <p:attrName>style.visibility</p:attrName>
                                        </p:attrNameLst>
                                      </p:cBhvr>
                                      <p:to>
                                        <p:strVal val="visible"/>
                                      </p:to>
                                    </p:set>
                                    <p:animEffect transition="in" filter="wipe(left)">
                                      <p:cBhvr>
                                        <p:cTn id="16" dur="500"/>
                                        <p:tgtEl>
                                          <p:spTgt spid="2">
                                            <p:txEl>
                                              <p:pRg st="2" end="2"/>
                                            </p:txEl>
                                          </p:spTgt>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animEffect transition="in" filter="wipe(left)">
                                      <p:cBhvr>
                                        <p:cTn id="19" dur="500"/>
                                        <p:tgtEl>
                                          <p:spTgt spid="2">
                                            <p:txEl>
                                              <p:pRg st="3" end="3"/>
                                            </p:txEl>
                                          </p:spTgt>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2">
                                            <p:txEl>
                                              <p:pRg st="4" end="4"/>
                                            </p:txEl>
                                          </p:spTgt>
                                        </p:tgtEl>
                                        <p:attrNameLst>
                                          <p:attrName>style.visibility</p:attrName>
                                        </p:attrNameLst>
                                      </p:cBhvr>
                                      <p:to>
                                        <p:strVal val="visible"/>
                                      </p:to>
                                    </p:set>
                                    <p:animEffect transition="in" filter="wipe(left)">
                                      <p:cBhvr>
                                        <p:cTn id="22" dur="500"/>
                                        <p:tgtEl>
                                          <p:spTgt spid="2">
                                            <p:txEl>
                                              <p:pRg st="4" end="4"/>
                                            </p:txEl>
                                          </p:spTgt>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2">
                                            <p:txEl>
                                              <p:pRg st="5" end="5"/>
                                            </p:txEl>
                                          </p:spTgt>
                                        </p:tgtEl>
                                        <p:attrNameLst>
                                          <p:attrName>style.visibility</p:attrName>
                                        </p:attrNameLst>
                                      </p:cBhvr>
                                      <p:to>
                                        <p:strVal val="visible"/>
                                      </p:to>
                                    </p:set>
                                    <p:animEffect transition="in" filter="wipe(left)">
                                      <p:cBhvr>
                                        <p:cTn id="25" dur="500"/>
                                        <p:tgtEl>
                                          <p:spTgt spid="2">
                                            <p:txEl>
                                              <p:pRg st="5" end="5"/>
                                            </p:txEl>
                                          </p:spTgt>
                                        </p:tgtEl>
                                      </p:cBhvr>
                                    </p:animEffect>
                                  </p:childTnLst>
                                </p:cTn>
                              </p:par>
                              <p:par>
                                <p:cTn id="26" presetID="22" presetClass="entr" presetSubtype="8" fill="hold" grpId="0" nodeType="withEffect">
                                  <p:stCondLst>
                                    <p:cond delay="0"/>
                                  </p:stCondLst>
                                  <p:childTnLst>
                                    <p:set>
                                      <p:cBhvr>
                                        <p:cTn id="27" dur="1" fill="hold">
                                          <p:stCondLst>
                                            <p:cond delay="0"/>
                                          </p:stCondLst>
                                        </p:cTn>
                                        <p:tgtEl>
                                          <p:spTgt spid="2">
                                            <p:txEl>
                                              <p:pRg st="6" end="6"/>
                                            </p:txEl>
                                          </p:spTgt>
                                        </p:tgtEl>
                                        <p:attrNameLst>
                                          <p:attrName>style.visibility</p:attrName>
                                        </p:attrNameLst>
                                      </p:cBhvr>
                                      <p:to>
                                        <p:strVal val="visible"/>
                                      </p:to>
                                    </p:set>
                                    <p:animEffect transition="in" filter="wipe(left)">
                                      <p:cBhvr>
                                        <p:cTn id="28" dur="500"/>
                                        <p:tgtEl>
                                          <p:spTgt spid="2">
                                            <p:txEl>
                                              <p:pRg st="6" end="6"/>
                                            </p:txEl>
                                          </p:spTgt>
                                        </p:tgtEl>
                                      </p:cBhvr>
                                    </p:animEffect>
                                  </p:childTnLst>
                                </p:cTn>
                              </p:par>
                              <p:par>
                                <p:cTn id="29" presetID="22" presetClass="entr" presetSubtype="8" fill="hold" grpId="0" nodeType="withEffect">
                                  <p:stCondLst>
                                    <p:cond delay="0"/>
                                  </p:stCondLst>
                                  <p:childTnLst>
                                    <p:set>
                                      <p:cBhvr>
                                        <p:cTn id="30" dur="1" fill="hold">
                                          <p:stCondLst>
                                            <p:cond delay="0"/>
                                          </p:stCondLst>
                                        </p:cTn>
                                        <p:tgtEl>
                                          <p:spTgt spid="2">
                                            <p:txEl>
                                              <p:pRg st="7" end="7"/>
                                            </p:txEl>
                                          </p:spTgt>
                                        </p:tgtEl>
                                        <p:attrNameLst>
                                          <p:attrName>style.visibility</p:attrName>
                                        </p:attrNameLst>
                                      </p:cBhvr>
                                      <p:to>
                                        <p:strVal val="visible"/>
                                      </p:to>
                                    </p:set>
                                    <p:animEffect transition="in" filter="wipe(left)">
                                      <p:cBhvr>
                                        <p:cTn id="31" dur="500"/>
                                        <p:tgtEl>
                                          <p:spTgt spid="2">
                                            <p:txEl>
                                              <p:pRg st="7" end="7"/>
                                            </p:txEl>
                                          </p:spTgt>
                                        </p:tgtEl>
                                      </p:cBhvr>
                                    </p:animEffect>
                                  </p:childTnLst>
                                </p:cTn>
                              </p:par>
                              <p:par>
                                <p:cTn id="32" presetID="22" presetClass="entr" presetSubtype="8" fill="hold" grpId="0" nodeType="withEffect">
                                  <p:stCondLst>
                                    <p:cond delay="0"/>
                                  </p:stCondLst>
                                  <p:childTnLst>
                                    <p:set>
                                      <p:cBhvr>
                                        <p:cTn id="33" dur="1" fill="hold">
                                          <p:stCondLst>
                                            <p:cond delay="0"/>
                                          </p:stCondLst>
                                        </p:cTn>
                                        <p:tgtEl>
                                          <p:spTgt spid="2">
                                            <p:txEl>
                                              <p:pRg st="8" end="8"/>
                                            </p:txEl>
                                          </p:spTgt>
                                        </p:tgtEl>
                                        <p:attrNameLst>
                                          <p:attrName>style.visibility</p:attrName>
                                        </p:attrNameLst>
                                      </p:cBhvr>
                                      <p:to>
                                        <p:strVal val="visible"/>
                                      </p:to>
                                    </p:set>
                                    <p:animEffect transition="in" filter="wipe(left)">
                                      <p:cBhvr>
                                        <p:cTn id="34" dur="500"/>
                                        <p:tgtEl>
                                          <p:spTgt spid="2">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_5_BD#81380743b?vbadefaultcenterpage=1&amp;parentnodeid=4a4354129&amp;vbahtmlprocessed=1" descr="preencoded.png"/>
          <p:cNvPicPr>
            <a:picLocks noChangeAspect="1"/>
          </p:cNvPicPr>
          <p:nvPr/>
        </p:nvPicPr>
        <p:blipFill>
          <a:blip r:embed="rId1">
            <a:clrChange>
              <a:clrFrom>
                <a:srgbClr val="FFFFFF"/>
              </a:clrFrom>
              <a:clrTo>
                <a:srgbClr val="FFFFFF">
                  <a:alpha val="0"/>
                </a:srgbClr>
              </a:clrTo>
            </a:clrChange>
          </a:blip>
          <a:stretch>
            <a:fillRect/>
          </a:stretch>
        </p:blipFill>
        <p:spPr>
          <a:xfrm>
            <a:off x="4480560" y="1954861"/>
            <a:ext cx="3236976" cy="393192"/>
          </a:xfrm>
          <a:prstGeom prst="rect">
            <a:avLst/>
          </a:prstGeom>
          <a:noFill/>
          <a:extLst>
            <a:ext uri="{909E8E84-426E-40DD-AFC4-6F175D3DCCD1}">
              <a14:hiddenFill xmlns:a14="http://schemas.microsoft.com/office/drawing/2010/main">
                <a:solidFill>
                  <a:scrgbClr r="0" g="0" b="0">
                    <a:alpha val="0"/>
                  </a:scrgbClr>
                </a:solidFill>
              </a14:hiddenFill>
            </a:ext>
          </a:extLst>
        </p:spPr>
      </p:pic>
      <p:sp>
        <p:nvSpPr>
          <p:cNvPr id="3" name="P_5_BD#81380743b?vbadefaultcenterpage=1&amp;parentnodeid=4a4354129&amp;vbahtmlprocessed=1&amp;bbb=1&amp;hasbroken=1"/>
          <p:cNvSpPr/>
          <p:nvPr/>
        </p:nvSpPr>
        <p:spPr>
          <a:xfrm>
            <a:off x="502920" y="2481149"/>
            <a:ext cx="11183112" cy="2684590"/>
          </a:xfrm>
          <a:prstGeom prst="rect">
            <a:avLst/>
          </a:prstGeom>
          <a:noFill/>
        </p:spPr>
        <p:txBody>
          <a:bodyPr wrap="none" lIns="0" tIns="0" rIns="0" bIns="0" rtlCol="0" anchor="t"/>
          <a:lstStyle/>
          <a:p>
            <a:pPr algn="ctr" latinLnBrk="1">
              <a:lnSpc>
                <a:spcPct val="150000"/>
              </a:lnSpc>
            </a:pPr>
            <a:r>
              <a:rPr lang="en-US" altLang="zh-CN" sz="2400" b="1"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利用样本的数字特征解决优化问题的依据</a:t>
            </a:r>
            <a:endParaRPr lang="en-US" altLang="zh-CN" sz="2400" dirty="0"/>
          </a:p>
          <a:p>
            <a:pPr latinLnBrk="1">
              <a:lnSpc>
                <a:spcPct val="150000"/>
              </a:lnSpc>
            </a:pPr>
            <a:r>
              <a:rPr lang="en-US" altLang="zh-CN" sz="2400" b="1"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1. </a:t>
            </a:r>
            <a:r>
              <a:rPr lang="en-US" altLang="zh-CN" sz="2400" b="0" i="0" dirty="0" err="1">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平均数反映了数据取值的平均水平，标准差、方差描述了一组数据围绕平均数波</a:t>
            </a:r>
            <a:endPar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endParaRPr>
          </a:p>
          <a:p>
            <a:pPr latinLnBrk="1">
              <a:lnSpc>
                <a:spcPct val="15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err="1">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动的大小.标准差、方差越大，数据的离散程度就越大，越不稳定；标准差、方差</a:t>
            </a:r>
            <a:endPar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endParaRPr>
          </a:p>
          <a:p>
            <a:pPr latinLnBrk="1">
              <a:lnSpc>
                <a:spcPct val="15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err="1">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越小，数据的离散程度就越小，越稳定</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2400" dirty="0"/>
          </a:p>
          <a:p>
            <a:pPr latinLnBrk="1">
              <a:lnSpc>
                <a:spcPct val="150000"/>
              </a:lnSpc>
            </a:pPr>
            <a:r>
              <a:rPr lang="en-US" altLang="zh-CN" sz="2400" b="1"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2. </a:t>
            </a:r>
            <a:r>
              <a:rPr lang="en-US" altLang="zh-CN" sz="2400" b="0" i="0" dirty="0" err="1">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用样本估计总体就是利用样本的数字特征来描述总体的数字特征</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2400" dirty="0"/>
          </a:p>
        </p:txBody>
      </p:sp>
    </p:spTree>
  </p:cSld>
  <p:clrMapOvr>
    <a:masterClrMapping/>
  </p:clrMapOvr>
  <p:transition>
    <p:split dir="in"/>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_5_BD#2fd48a14b?vbadefaultcenterpage=1&amp;parentnodeid=4a4354129&amp;vbahtmlprocessed=1" descr="preencoded.png"/>
          <p:cNvPicPr>
            <a:picLocks noChangeAspect="1"/>
          </p:cNvPicPr>
          <p:nvPr/>
        </p:nvPicPr>
        <p:blipFill>
          <a:blip r:embed="rId1"/>
          <a:stretch>
            <a:fillRect/>
          </a:stretch>
        </p:blipFill>
        <p:spPr>
          <a:xfrm>
            <a:off x="3813048" y="756000"/>
            <a:ext cx="4562856" cy="530352"/>
          </a:xfrm>
          <a:prstGeom prst="rect">
            <a:avLst/>
          </a:prstGeom>
        </p:spPr>
      </p:pic>
      <p:pic>
        <p:nvPicPr>
          <p:cNvPr id="3" name="QM_6_BD.71_1#9bfc84580?hastextimagelayout=1&amp;vbadefaultcenterpage=1&amp;parentnodeid=2fd48a14b&amp;vbahtmlprocessed=1" descr="preencoded.png"/>
          <p:cNvPicPr>
            <a:picLocks noChangeAspect="1"/>
          </p:cNvPicPr>
          <p:nvPr/>
        </p:nvPicPr>
        <p:blipFill>
          <a:blip r:embed="rId2">
            <a:clrChange>
              <a:clrFrom>
                <a:srgbClr val="FFFFFF"/>
              </a:clrFrom>
              <a:clrTo>
                <a:srgbClr val="FFFFFF">
                  <a:alpha val="0"/>
                </a:srgbClr>
              </a:clrTo>
            </a:clrChange>
          </a:blip>
          <a:stretch>
            <a:fillRect/>
          </a:stretch>
        </p:blipFill>
        <p:spPr>
          <a:xfrm>
            <a:off x="7052534" y="1565752"/>
            <a:ext cx="4562856" cy="3511296"/>
          </a:xfrm>
          <a:prstGeom prst="rect">
            <a:avLst/>
          </a:prstGeom>
          <a:noFill/>
          <a:extLst>
            <a:ext uri="{909E8E84-426E-40DD-AFC4-6F175D3DCCD1}">
              <a14:hiddenFill xmlns:a14="http://schemas.microsoft.com/office/drawing/2010/main">
                <a:solidFill>
                  <a:scrgbClr r="0" g="0" b="0">
                    <a:alpha val="0"/>
                  </a:scrgbClr>
                </a:solidFill>
              </a14:hiddenFill>
            </a:ext>
          </a:extLst>
        </p:spPr>
      </p:pic>
      <p:sp>
        <p:nvSpPr>
          <p:cNvPr id="4" name="QM_6_BD.71_2#9bfc84580?hastextimagelayout=6&amp;vbadefaultcenterpage=1&amp;parentnodeid=2fd48a14b&amp;vbahtmlprocessed=1"/>
          <p:cNvSpPr/>
          <p:nvPr/>
        </p:nvSpPr>
        <p:spPr>
          <a:xfrm>
            <a:off x="502920" y="1419448"/>
            <a:ext cx="6483096" cy="1583309"/>
          </a:xfrm>
          <a:prstGeom prst="rect">
            <a:avLst/>
          </a:prstGeom>
          <a:noFill/>
        </p:spPr>
        <p:txBody>
          <a:bodyPr wrap="square" lIns="0" tIns="0" rIns="0" bIns="0" rtlCol="0" anchor="t"/>
          <a:lstStyle/>
          <a:p>
            <a:pPr algn="l" latinLnBrk="1">
              <a:lnSpc>
                <a:spcPct val="150000"/>
              </a:lnSpc>
            </a:pPr>
            <a:r>
              <a:rPr lang="en-US" altLang="zh-CN" sz="2400" b="0" i="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某高校数学组积极研讨教学策略,先采取甲、乙两套方案教学，并对分别采取两套方案教学的班级的7次测试成绩进行统计，统计结果如图所示：</a:t>
            </a:r>
            <a:endParaRPr lang="en-US" altLang="zh-CN" sz="2400" dirty="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ransition>
    <p:split dir="in"/>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QO_7_BD.72_1#8359a86d2?segpoint=1&amp;vbadefaultcenterpage=1&amp;parentnodeid=9bfc84580&amp;vbahtmlprocessed=1"/>
          <p:cNvSpPr/>
          <p:nvPr/>
        </p:nvSpPr>
        <p:spPr>
          <a:xfrm>
            <a:off x="502920" y="1403395"/>
            <a:ext cx="11183112" cy="490030"/>
          </a:xfrm>
          <a:prstGeom prst="rect">
            <a:avLst/>
          </a:prstGeom>
          <a:noFill/>
        </p:spPr>
        <p:txBody>
          <a:bodyPr wrap="square" lIns="0" tIns="0" rIns="0" bIns="0" rtlCol="0" anchor="t"/>
          <a:lstStyle/>
          <a:p>
            <a:pPr marL="0" algn="l" latinLnBrk="1">
              <a:lnSpc>
                <a:spcPct val="150000"/>
              </a:lnSpc>
            </a:pPr>
            <a:r>
              <a:rPr lang="en-US" altLang="zh-CN" sz="240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（1）</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请填写下表.（要求写出计算过程）</a:t>
            </a:r>
            <a:endParaRPr lang="en-US" altLang="zh-CN" sz="2400" dirty="0"/>
          </a:p>
        </p:txBody>
      </p:sp>
      <p:graphicFrame>
        <p:nvGraphicFramePr>
          <p:cNvPr id="44" name="QO_7_BD.72_2#8359a86d2?colgroup=6,14,14&amp;vbadefaultcenterpage=1&amp;parentnodeid=9bfc84580&amp;vbahtmlprocessed=1"/>
          <p:cNvGraphicFramePr>
            <a:graphicFrameLocks noGrp="1"/>
          </p:cNvGraphicFramePr>
          <p:nvPr/>
        </p:nvGraphicFramePr>
        <p:xfrm>
          <a:off x="502920" y="2026203"/>
          <a:ext cx="11155680" cy="1306068"/>
        </p:xfrm>
        <a:graphic>
          <a:graphicData uri="http://schemas.openxmlformats.org/drawingml/2006/table">
            <a:tbl>
              <a:tblPr/>
              <a:tblGrid>
                <a:gridCol w="2231136"/>
                <a:gridCol w="4462272"/>
                <a:gridCol w="4462272"/>
              </a:tblGrid>
              <a:tr h="435356">
                <a:tc>
                  <a:txBody>
                    <a:bodyPr/>
                    <a:lstStyle/>
                    <a:p>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平均数</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方差</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r>
              <a:tr h="435356">
                <a:tc>
                  <a:txBody>
                    <a:bodyPr/>
                    <a:lstStyle/>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甲</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r>
              <a:tr h="435356">
                <a:tc>
                  <a:txBody>
                    <a:bodyPr/>
                    <a:lstStyle/>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乙</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r>
            </a:tbl>
          </a:graphicData>
        </a:graphic>
      </p:graphicFrame>
      <mc:AlternateContent xmlns:mc="http://schemas.openxmlformats.org/markup-compatibility/2006">
        <mc:Choice xmlns:a14="http://schemas.microsoft.com/office/drawing/2010/main" Requires="a14">
          <p:sp>
            <p:nvSpPr>
              <p:cNvPr id="4" name="QO_7_AS.73_1#8359a86d2?vbadefaultcenterpage=1&amp;parentnodeid=9bfc84580&amp;vbahtmlprocessed=1"/>
              <p:cNvSpPr/>
              <p:nvPr/>
            </p:nvSpPr>
            <p:spPr>
              <a:xfrm>
                <a:off x="502920" y="3461303"/>
                <a:ext cx="11183112" cy="2281301"/>
              </a:xfrm>
              <a:prstGeom prst="rect">
                <a:avLst/>
              </a:prstGeom>
              <a:noFill/>
            </p:spPr>
            <p:txBody>
              <a:bodyPr wrap="square" lIns="0" tIns="0" rIns="0" bIns="0" rtlCol="0" anchor="t"/>
              <a:lstStyle/>
              <a:p>
                <a:pPr algn="l" latinLnBrk="1">
                  <a:lnSpc>
                    <a:spcPct val="150000"/>
                  </a:lnSpc>
                </a:pPr>
                <a:r>
                  <a:rPr lang="en-US" altLang="zh-CN" sz="2400" b="1"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解析</a:t>
                </a:r>
                <a:r>
                  <a:rPr lang="en-US" altLang="zh-CN" sz="2400" b="1" i="0" dirty="0">
                    <a:solidFill>
                      <a:srgbClr val="FF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由图象中的数据可得</a:t>
                </a:r>
                <a14:m>
                  <m:oMath xmlns:m="http://schemas.openxmlformats.org/officeDocument/2006/math">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bar>
                          <m:barPr>
                            <m:pos m:val="top"/>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bar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e>
                        </m:bar>
                      </m:e>
                      <m:sub>
                        <m:r>
                          <m:rPr>
                            <m:nor/>
                          </m:rPr>
                          <a:rPr lang="en-US" altLang="zh-CN" sz="2400" baseline="-10000">
                            <a:solidFill>
                              <a:srgbClr val="FF0000"/>
                            </a:solidFill>
                            <a:latin typeface="Cambria Math" panose="02040503050406030204" pitchFamily="18" charset="0"/>
                          </a:rPr>
                          <m:t>甲</m:t>
                        </m:r>
                      </m:sub>
                    </m:s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f>
                      <m:f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fPr>
                      <m:num>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109</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111</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113</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115</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117</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119</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121</m:t>
                        </m:r>
                      </m:num>
                      <m:den>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7</m:t>
                        </m:r>
                      </m:den>
                    </m:f>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115</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2400" dirty="0"/>
              </a:p>
              <a:p>
                <a:pPr algn="l" latinLnBrk="1">
                  <a:lnSpc>
                    <a:spcPct val="150000"/>
                  </a:lnSpc>
                </a:pPr>
                <a14:m>
                  <m:oMath xmlns:m="http://schemas.openxmlformats.org/officeDocument/2006/math">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bar>
                          <m:barPr>
                            <m:pos m:val="top"/>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bar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e>
                        </m:bar>
                      </m:e>
                      <m:sub>
                        <m:r>
                          <m:rPr>
                            <m:nor/>
                          </m:rPr>
                          <a:rPr lang="en-US" altLang="zh-CN" sz="2400" baseline="-10000">
                            <a:solidFill>
                              <a:srgbClr val="FF0000"/>
                            </a:solidFill>
                            <a:latin typeface="Cambria Math" panose="02040503050406030204" pitchFamily="18" charset="0"/>
                          </a:rPr>
                          <m:t>乙</m:t>
                        </m:r>
                      </m:sub>
                    </m:s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f>
                      <m:f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fPr>
                      <m:num>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121</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115</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109</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115</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113</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117</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115</m:t>
                        </m:r>
                      </m:num>
                      <m:den>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7</m:t>
                        </m:r>
                      </m:den>
                    </m:f>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115</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2400" dirty="0"/>
              </a:p>
              <a:p>
                <a:pPr algn="l" latinLnBrk="1">
                  <a:lnSpc>
                    <a:spcPct val="150000"/>
                  </a:lnSpc>
                </a:pPr>
                <a14:m>
                  <m:oMath xmlns:m="http://schemas.openxmlformats.org/officeDocument/2006/math">
                    <m:sSubSup>
                      <m:sSub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Sup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𝑠</m:t>
                        </m:r>
                      </m:e>
                      <m:sub>
                        <m:r>
                          <m:rPr>
                            <m:nor/>
                          </m:rPr>
                          <a:rPr lang="en-US" altLang="zh-CN" sz="2400" baseline="-10000">
                            <a:solidFill>
                              <a:srgbClr val="FF0000"/>
                            </a:solidFill>
                            <a:latin typeface="Cambria Math" panose="02040503050406030204" pitchFamily="18" charset="0"/>
                          </a:rPr>
                          <m:t>甲</m:t>
                        </m:r>
                      </m:sub>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b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f>
                      <m:f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fPr>
                      <m:num>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36</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16</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4</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0</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4</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16</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36</m:t>
                        </m:r>
                      </m:num>
                      <m:den>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7</m:t>
                        </m:r>
                      </m:den>
                    </m:f>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16</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14:m>
                  <m:oMath xmlns:m="http://schemas.openxmlformats.org/officeDocument/2006/math">
                    <m:sSubSup>
                      <m:sSub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Sup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𝑠</m:t>
                        </m:r>
                      </m:e>
                      <m:sub>
                        <m:r>
                          <m:rPr>
                            <m:nor/>
                          </m:rPr>
                          <a:rPr lang="en-US" altLang="zh-CN" sz="2400" baseline="-10000">
                            <a:solidFill>
                              <a:srgbClr val="FF0000"/>
                            </a:solidFill>
                            <a:latin typeface="Cambria Math" panose="02040503050406030204" pitchFamily="18" charset="0"/>
                          </a:rPr>
                          <m:t>乙</m:t>
                        </m:r>
                      </m:sub>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b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f>
                      <m:f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fPr>
                      <m:num>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36</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0</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36</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0</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4</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4</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0</m:t>
                        </m:r>
                      </m:num>
                      <m:den>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7</m:t>
                        </m:r>
                      </m:den>
                    </m:f>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11</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43</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2400" dirty="0"/>
              </a:p>
            </p:txBody>
          </p:sp>
        </mc:Choice>
        <mc:Fallback>
          <p:sp>
            <p:nvSpPr>
              <p:cNvPr id="4" name="QO_7_AS.73_1#8359a86d2?vbadefaultcenterpage=1&amp;parentnodeid=9bfc84580&amp;vbahtmlprocessed=1"/>
              <p:cNvSpPr>
                <a:spLocks noRot="1" noChangeAspect="1" noMove="1" noResize="1" noEditPoints="1" noAdjustHandles="1" noChangeArrowheads="1" noChangeShapeType="1" noTextEdit="1"/>
              </p:cNvSpPr>
              <p:nvPr/>
            </p:nvSpPr>
            <p:spPr>
              <a:xfrm>
                <a:off x="502920" y="3461303"/>
                <a:ext cx="11183112" cy="2281301"/>
              </a:xfrm>
              <a:prstGeom prst="rect">
                <a:avLst/>
              </a:prstGeom>
              <a:blipFill rotWithShape="1">
                <a:blip r:embed="rId1"/>
                <a:stretch>
                  <a:fillRect t="-24" r="1" b="-4385"/>
                </a:stretch>
              </a:blipFill>
            </p:spPr>
            <p:txBody>
              <a:bodyPr/>
              <a:lstStyle/>
              <a:p>
                <a:r>
                  <a:rPr lang="zh-CN" altLang="en-US">
                    <a:noFill/>
                  </a:rPr>
                  <a:t> </a:t>
                </a:r>
              </a:p>
            </p:txBody>
          </p:sp>
        </mc:Fallback>
      </mc:AlternateContent>
    </p:spTree>
  </p:cSld>
  <p:clrMapOvr>
    <a:masterClrMapping/>
  </p:clrMapOvr>
  <p:transition>
    <p:split dir="in"/>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bg/>
                                          </p:spTgt>
                                        </p:tgtEl>
                                        <p:attrNameLst>
                                          <p:attrName>style.visibility</p:attrName>
                                        </p:attrNameLst>
                                      </p:cBhvr>
                                      <p:to>
                                        <p:strVal val="visible"/>
                                      </p:to>
                                    </p:set>
                                    <p:animEffect transition="in" filter="wipe(left)">
                                      <p:cBhvr>
                                        <p:cTn id="7" dur="500"/>
                                        <p:tgtEl>
                                          <p:spTgt spid="4">
                                            <p:bg/>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xEl>
                                              <p:pRg st="0" end="0"/>
                                            </p:txEl>
                                          </p:spTgt>
                                        </p:tgtEl>
                                        <p:attrNameLst>
                                          <p:attrName>style.visibility</p:attrName>
                                        </p:attrNameLst>
                                      </p:cBhvr>
                                      <p:to>
                                        <p:strVal val="visible"/>
                                      </p:to>
                                    </p:set>
                                    <p:animEffect transition="in" filter="wipe(left)">
                                      <p:cBhvr>
                                        <p:cTn id="10" dur="500"/>
                                        <p:tgtEl>
                                          <p:spTgt spid="4">
                                            <p:txEl>
                                              <p:pRg st="0" end="0"/>
                                            </p:txEl>
                                          </p:spTgt>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animEffect transition="in" filter="wipe(left)">
                                      <p:cBhvr>
                                        <p:cTn id="13" dur="500"/>
                                        <p:tgtEl>
                                          <p:spTgt spid="4">
                                            <p:txEl>
                                              <p:pRg st="1" end="1"/>
                                            </p:txEl>
                                          </p:spTgt>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4">
                                            <p:txEl>
                                              <p:pRg st="2" end="2"/>
                                            </p:txEl>
                                          </p:spTgt>
                                        </p:tgtEl>
                                        <p:attrNameLst>
                                          <p:attrName>style.visibility</p:attrName>
                                        </p:attrNameLst>
                                      </p:cBhvr>
                                      <p:to>
                                        <p:strVal val="visible"/>
                                      </p:to>
                                    </p:set>
                                    <p:animEffect transition="in" filter="wipe(left)">
                                      <p:cBhvr>
                                        <p:cTn id="16"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QO_7_BD.74_1#fcccbff5b?segpoint=1&amp;vbadefaultcenterpage=1&amp;parentnodeid=9bfc84580&amp;vbahtmlprocessed=1"/>
          <p:cNvSpPr/>
          <p:nvPr/>
        </p:nvSpPr>
        <p:spPr>
          <a:xfrm>
            <a:off x="502920" y="1974324"/>
            <a:ext cx="11183112" cy="490030"/>
          </a:xfrm>
          <a:prstGeom prst="rect">
            <a:avLst/>
          </a:prstGeom>
          <a:noFill/>
        </p:spPr>
        <p:txBody>
          <a:bodyPr wrap="square" lIns="0" tIns="0" rIns="0" bIns="0" rtlCol="0" anchor="t"/>
          <a:lstStyle/>
          <a:p>
            <a:pPr marL="0" algn="l" latinLnBrk="1">
              <a:lnSpc>
                <a:spcPct val="150000"/>
              </a:lnSpc>
            </a:pPr>
            <a:r>
              <a:rPr lang="en-US" altLang="zh-CN" sz="240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（2）</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从下列三个不同的角度对这次方案选择的结果进行分析：</a:t>
            </a:r>
            <a:endParaRPr lang="en-US" altLang="zh-CN" sz="2400" dirty="0"/>
          </a:p>
        </p:txBody>
      </p:sp>
      <p:sp>
        <p:nvSpPr>
          <p:cNvPr id="3" name="QO_7_BD.74_2#fcccbff5b?segpoint=1&amp;vbadefaultcenterpage=1&amp;parentnodeid=9bfc84580&amp;vbahtmlprocessed=1"/>
          <p:cNvSpPr/>
          <p:nvPr/>
        </p:nvSpPr>
        <p:spPr>
          <a:xfrm>
            <a:off x="502920" y="2470322"/>
            <a:ext cx="11183112" cy="490220"/>
          </a:xfrm>
          <a:prstGeom prst="rect">
            <a:avLst/>
          </a:prstGeom>
          <a:noFill/>
        </p:spPr>
        <p:txBody>
          <a:bodyPr wrap="square" lIns="0" tIns="0" rIns="0" bIns="0" rtlCol="0" anchor="t"/>
          <a:lstStyle/>
          <a:p>
            <a:pPr marL="0" algn="l" latinLnBrk="1">
              <a:lnSpc>
                <a:spcPct val="15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①从平均数和方差相结合看（分析哪种方案的成绩更好）；</a:t>
            </a:r>
            <a:endParaRPr lang="en-US" altLang="zh-CN" sz="2400" dirty="0"/>
          </a:p>
        </p:txBody>
      </p:sp>
      <p:sp>
        <p:nvSpPr>
          <p:cNvPr id="4" name="QO_7_BD.74_3#fcccbff5b?segpoint=1&amp;vbadefaultcenterpage=1&amp;parentnodeid=9bfc84580&amp;vbahtmlprocessed=1"/>
          <p:cNvSpPr/>
          <p:nvPr/>
        </p:nvSpPr>
        <p:spPr>
          <a:xfrm>
            <a:off x="502920" y="3021375"/>
            <a:ext cx="11183112" cy="490030"/>
          </a:xfrm>
          <a:prstGeom prst="rect">
            <a:avLst/>
          </a:prstGeom>
          <a:noFill/>
        </p:spPr>
        <p:txBody>
          <a:bodyPr wrap="square" lIns="0" tIns="0" rIns="0" bIns="0" rtlCol="0" anchor="t"/>
          <a:lstStyle/>
          <a:p>
            <a:pPr marL="0" algn="l" latinLnBrk="1">
              <a:lnSpc>
                <a:spcPct val="15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②从折线图上两种方案的成绩走势看（分析哪种方案更有潜力）.</a:t>
            </a:r>
            <a:endParaRPr lang="en-US" altLang="zh-CN" sz="2400" dirty="0"/>
          </a:p>
        </p:txBody>
      </p:sp>
      <mc:AlternateContent xmlns:mc="http://schemas.openxmlformats.org/markup-compatibility/2006">
        <mc:Choice xmlns:a14="http://schemas.microsoft.com/office/drawing/2010/main" Requires="a14">
          <p:sp>
            <p:nvSpPr>
              <p:cNvPr id="5" name="QO_7_AS.75_1#fcccbff5b?vbadefaultcenterpage=1&amp;parentnodeid=9bfc84580&amp;vbahtmlprocessed=1&amp;bbb=1&amp;hasbroken=1"/>
              <p:cNvSpPr/>
              <p:nvPr/>
            </p:nvSpPr>
            <p:spPr>
              <a:xfrm>
                <a:off x="502920" y="3511532"/>
                <a:ext cx="11183112" cy="1647444"/>
              </a:xfrm>
              <a:prstGeom prst="rect">
                <a:avLst/>
              </a:prstGeom>
              <a:noFill/>
            </p:spPr>
            <p:txBody>
              <a:bodyPr wrap="none" lIns="0" tIns="0" rIns="0" bIns="0" rtlCol="0" anchor="t"/>
              <a:lstStyle/>
              <a:p>
                <a:pPr algn="l" latinLnBrk="1">
                  <a:lnSpc>
                    <a:spcPct val="150000"/>
                  </a:lnSpc>
                </a:pPr>
                <a:r>
                  <a:rPr lang="en-US" altLang="zh-CN" sz="2400" b="1"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解析</a:t>
                </a:r>
                <a:r>
                  <a:rPr lang="en-US" altLang="zh-CN" sz="2400" b="1" i="0" dirty="0">
                    <a:solidFill>
                      <a:srgbClr val="FF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①甲、乙两种方案的成绩的平均数相等，且</a:t>
                </a:r>
                <a14:m>
                  <m:oMath xmlns:m="http://schemas.openxmlformats.org/officeDocument/2006/math">
                    <m:sSubSup>
                      <m:sSub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Sup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𝑠</m:t>
                        </m:r>
                      </m:e>
                      <m:sub>
                        <m:r>
                          <m:rPr>
                            <m:nor/>
                          </m:rPr>
                          <a:rPr lang="en-US" altLang="zh-CN" sz="2400" baseline="-10000">
                            <a:solidFill>
                              <a:srgbClr val="FF0000"/>
                            </a:solidFill>
                            <a:latin typeface="Cambria Math" panose="02040503050406030204" pitchFamily="18" charset="0"/>
                          </a:rPr>
                          <m:t>甲</m:t>
                        </m:r>
                      </m:sub>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b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&gt;</m:t>
                    </m:r>
                    <m:sSubSup>
                      <m:sSub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Sup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𝑠</m:t>
                        </m:r>
                      </m:e>
                      <m:sub>
                        <m:r>
                          <m:rPr>
                            <m:nor/>
                          </m:rPr>
                          <a:rPr lang="en-US" altLang="zh-CN" sz="2400" baseline="-10000">
                            <a:solidFill>
                              <a:srgbClr val="FF0000"/>
                            </a:solidFill>
                            <a:latin typeface="Cambria Math" panose="02040503050406030204" pitchFamily="18" charset="0"/>
                          </a:rPr>
                          <m:t>乙</m:t>
                        </m:r>
                      </m:sub>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bSup>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，故乙方案更稳定；</a:t>
                </a:r>
                <a:endParaRPr lang="en-US" altLang="zh-CN" sz="2400" dirty="0"/>
              </a:p>
              <a:p>
                <a:pPr latinLnBrk="1">
                  <a:lnSpc>
                    <a:spcPct val="150000"/>
                  </a:lnSpc>
                </a:pP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②</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从折线图的走势上看甲更好，使用甲方案的成绩稳步提高</a:t>
                </a: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，而使用乙方案的成绩</a:t>
                </a:r>
                <a:endPar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endParaRPr>
              </a:p>
              <a:p>
                <a:pPr latinLnBrk="1">
                  <a:lnSpc>
                    <a:spcPct val="150000"/>
                  </a:lnSpc>
                </a:pP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不稳定</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，忽上忽下，故甲方案更有潜力.</a:t>
                </a:r>
                <a:endParaRPr lang="en-US" altLang="zh-CN" sz="2400" dirty="0"/>
              </a:p>
            </p:txBody>
          </p:sp>
        </mc:Choice>
        <mc:Fallback>
          <p:sp>
            <p:nvSpPr>
              <p:cNvPr id="5" name="QO_7_AS.75_1#fcccbff5b?vbadefaultcenterpage=1&amp;parentnodeid=9bfc84580&amp;vbahtmlprocessed=1&amp;bbb=1&amp;hasbroken=1"/>
              <p:cNvSpPr>
                <a:spLocks noRot="1" noChangeAspect="1" noMove="1" noResize="1" noEditPoints="1" noAdjustHandles="1" noChangeArrowheads="1" noChangeShapeType="1" noTextEdit="1"/>
              </p:cNvSpPr>
              <p:nvPr/>
            </p:nvSpPr>
            <p:spPr>
              <a:xfrm>
                <a:off x="502920" y="3511532"/>
                <a:ext cx="11183112" cy="1647444"/>
              </a:xfrm>
              <a:prstGeom prst="rect">
                <a:avLst/>
              </a:prstGeom>
              <a:blipFill rotWithShape="1">
                <a:blip r:embed="rId1"/>
                <a:stretch>
                  <a:fillRect t="-37" r="1" b="-5536"/>
                </a:stretch>
              </a:blipFill>
            </p:spPr>
            <p:txBody>
              <a:bodyPr/>
              <a:lstStyle/>
              <a:p>
                <a:r>
                  <a:rPr lang="zh-CN" altLang="en-US">
                    <a:noFill/>
                  </a:rPr>
                  <a:t> </a:t>
                </a:r>
              </a:p>
            </p:txBody>
          </p:sp>
        </mc:Fallback>
      </mc:AlternateContent>
    </p:spTree>
  </p:cSld>
  <p:clrMapOvr>
    <a:masterClrMapping/>
  </p:clrMapOvr>
  <p:transition>
    <p:split dir="in"/>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bg/>
                                          </p:spTgt>
                                        </p:tgtEl>
                                        <p:attrNameLst>
                                          <p:attrName>style.visibility</p:attrName>
                                        </p:attrNameLst>
                                      </p:cBhvr>
                                      <p:to>
                                        <p:strVal val="visible"/>
                                      </p:to>
                                    </p:set>
                                    <p:animEffect transition="in" filter="wipe(left)">
                                      <p:cBhvr>
                                        <p:cTn id="7" dur="500"/>
                                        <p:tgtEl>
                                          <p:spTgt spid="5">
                                            <p:bg/>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5">
                                            <p:txEl>
                                              <p:pRg st="0" end="0"/>
                                            </p:txEl>
                                          </p:spTgt>
                                        </p:tgtEl>
                                        <p:attrNameLst>
                                          <p:attrName>style.visibility</p:attrName>
                                        </p:attrNameLst>
                                      </p:cBhvr>
                                      <p:to>
                                        <p:strVal val="visible"/>
                                      </p:to>
                                    </p:set>
                                    <p:animEffect transition="in" filter="wipe(left)">
                                      <p:cBhvr>
                                        <p:cTn id="10" dur="500"/>
                                        <p:tgtEl>
                                          <p:spTgt spid="5">
                                            <p:txEl>
                                              <p:pRg st="0" end="0"/>
                                            </p:txEl>
                                          </p:spTgt>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Effect transition="in" filter="wipe(left)">
                                      <p:cBhvr>
                                        <p:cTn id="13" dur="500"/>
                                        <p:tgtEl>
                                          <p:spTgt spid="5">
                                            <p:txEl>
                                              <p:pRg st="1" end="1"/>
                                            </p:txEl>
                                          </p:spTgt>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5">
                                            <p:txEl>
                                              <p:pRg st="2" end="2"/>
                                            </p:txEl>
                                          </p:spTgt>
                                        </p:tgtEl>
                                        <p:attrNameLst>
                                          <p:attrName>style.visibility</p:attrName>
                                        </p:attrNameLst>
                                      </p:cBhvr>
                                      <p:to>
                                        <p:strVal val="visible"/>
                                      </p:to>
                                    </p:set>
                                    <p:animEffect transition="in" filter="wipe(left)">
                                      <p:cBhvr>
                                        <p:cTn id="16"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ransition>
    <p:split dir="in"/>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_3_BD#720a7c891.fixed?vbadefaultcenterpage=1&amp;parentnodeid=a3f759b42&amp;vbahtmlprocessed=1"/>
          <p:cNvSpPr/>
          <p:nvPr/>
        </p:nvSpPr>
        <p:spPr>
          <a:xfrm>
            <a:off x="283464" y="2779776"/>
            <a:ext cx="11594592" cy="722376"/>
          </a:xfrm>
          <a:prstGeom prst="rect">
            <a:avLst/>
          </a:prstGeom>
          <a:noFill/>
        </p:spPr>
        <p:txBody>
          <a:bodyPr wrap="square" lIns="0" tIns="0" rIns="0" bIns="0" rtlCol="0" anchor="ctr"/>
          <a:lstStyle/>
          <a:p>
            <a:pPr algn="ctr" latinLnBrk="1">
              <a:lnSpc>
                <a:spcPct val="100000"/>
              </a:lnSpc>
            </a:pPr>
            <a:r>
              <a:rPr lang="en-US" altLang="zh-CN" sz="4400" b="1"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基础知识·诊断</a:t>
            </a:r>
            <a:endParaRPr lang="en-US" altLang="zh-CN" sz="4400" dirty="0"/>
          </a:p>
        </p:txBody>
      </p:sp>
      <p:pic>
        <p:nvPicPr>
          <p:cNvPr id="3" name="C_3#720a7c891.fixed?vbadefaultcenterpage=1&amp;parentnodeid=a3f759b42&amp;vbahtmlprocessed=1" descr="preencoded.png"/>
          <p:cNvPicPr>
            <a:picLocks noChangeAspect="1"/>
          </p:cNvPicPr>
          <p:nvPr/>
        </p:nvPicPr>
        <p:blipFill>
          <a:blip r:embed="rId1"/>
          <a:stretch>
            <a:fillRect/>
          </a:stretch>
        </p:blipFill>
        <p:spPr>
          <a:xfrm>
            <a:off x="1261872" y="3575304"/>
            <a:ext cx="9756648" cy="82296"/>
          </a:xfrm>
          <a:prstGeom prst="rect">
            <a:avLst/>
          </a:prstGeom>
        </p:spPr>
      </p:pic>
    </p:spTree>
  </p:cSld>
  <p:clrMapOvr>
    <a:masterClrMapping/>
  </p:clrMapOvr>
  <p:transition>
    <p:split dir="in"/>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_4_BD#5731fc225?vbadefaultcenterpage=1&amp;parentnodeid=720a7c891&amp;vbahtmlprocessed=1" descr="preencoded.png"/>
          <p:cNvPicPr>
            <a:picLocks noChangeAspect="1"/>
          </p:cNvPicPr>
          <p:nvPr/>
        </p:nvPicPr>
        <p:blipFill>
          <a:blip r:embed="rId1"/>
          <a:stretch>
            <a:fillRect/>
          </a:stretch>
        </p:blipFill>
        <p:spPr>
          <a:xfrm>
            <a:off x="3813048" y="756000"/>
            <a:ext cx="4562856" cy="530352"/>
          </a:xfrm>
          <a:prstGeom prst="rect">
            <a:avLst/>
          </a:prstGeom>
        </p:spPr>
      </p:pic>
      <p:sp>
        <p:nvSpPr>
          <p:cNvPr id="3" name="C_5_BD#51d4b6197?segpoint=1&amp;vbadefaultcenterpage=1&amp;parentnodeid=5731fc225&amp;vbahtmlprocessed=1"/>
          <p:cNvSpPr/>
          <p:nvPr/>
        </p:nvSpPr>
        <p:spPr>
          <a:xfrm>
            <a:off x="502920" y="1419448"/>
            <a:ext cx="11183112" cy="949960"/>
          </a:xfrm>
          <a:prstGeom prst="rect">
            <a:avLst/>
          </a:prstGeom>
          <a:noFill/>
        </p:spPr>
        <p:txBody>
          <a:bodyPr wrap="square" lIns="0" tIns="0" rIns="0" bIns="0" rtlCol="0" anchor="t"/>
          <a:lstStyle/>
          <a:p>
            <a:pPr algn="l" latinLnBrk="1">
              <a:lnSpc>
                <a:spcPct val="150000"/>
              </a:lnSpc>
            </a:pPr>
            <a:r>
              <a:rPr lang="en-US" altLang="zh-CN" sz="2600" b="1"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一、中位数、众数、平均数、百分位数</a:t>
            </a:r>
            <a:endParaRPr lang="en-US" altLang="zh-CN" sz="2600" dirty="0"/>
          </a:p>
        </p:txBody>
      </p:sp>
      <p:sp>
        <p:nvSpPr>
          <p:cNvPr id="4" name="P_6_BD#59f2213dc?segpoint=1&amp;vbadefaultcenterpage=1&amp;parentnodeid=51d4b6197&amp;vbahtmlprocessed=1&amp;bbb=1&amp;hasbroken=1"/>
          <p:cNvSpPr/>
          <p:nvPr/>
        </p:nvSpPr>
        <p:spPr>
          <a:xfrm>
            <a:off x="502920" y="2008791"/>
            <a:ext cx="11183112" cy="1034669"/>
          </a:xfrm>
          <a:prstGeom prst="rect">
            <a:avLst/>
          </a:prstGeom>
          <a:noFill/>
        </p:spPr>
        <p:txBody>
          <a:bodyPr wrap="none" lIns="0" tIns="0" rIns="0" bIns="0" rtlCol="0" anchor="t"/>
          <a:lstStyle/>
          <a:p>
            <a:pPr algn="l" latinLnBrk="1">
              <a:lnSpc>
                <a:spcPct val="150000"/>
              </a:lnSpc>
            </a:pPr>
            <a:r>
              <a:rPr lang="en-US" altLang="zh-CN" sz="2400" b="1"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1. </a:t>
            </a:r>
            <a:r>
              <a:rPr lang="en-US" altLang="zh-CN" sz="2400" b="0" i="0" dirty="0" err="1">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中位数：将一组数据按大小依次排列，处于最中间位置的一个数据（或最中间两</a:t>
            </a:r>
            <a:endPar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endParaRPr>
          </a:p>
          <a:p>
            <a:pPr latinLnBrk="1">
              <a:lnSpc>
                <a:spcPct val="15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err="1">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个数据的平均数）叫作这组数据的</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①</a:t>
            </a:r>
            <a:r>
              <a:rPr lang="en-US" altLang="zh-CN" sz="2400" i="0" dirty="0">
                <a:solidFill>
                  <a:srgbClr val="000000"/>
                </a:solidFill>
                <a:latin typeface="宋体" panose="02010600030101010101" pitchFamily="2" charset="-122"/>
                <a:ea typeface="宋体" panose="02010600030101010101" pitchFamily="2" charset="-122"/>
                <a:cs typeface="宋体" panose="02010600030101010101" pitchFamily="34" charset="-120"/>
              </a:rPr>
              <a:t>________</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2400" dirty="0"/>
          </a:p>
        </p:txBody>
      </p:sp>
      <p:sp>
        <p:nvSpPr>
          <p:cNvPr id="5" name="P_6_BD#59f2213dc?segpoint=1&amp;vbadefaultcenterpage=1&amp;parentnodeid=51d4b6197&amp;vbahtmlprocessed=1"/>
          <p:cNvSpPr/>
          <p:nvPr/>
        </p:nvSpPr>
        <p:spPr>
          <a:xfrm>
            <a:off x="502920" y="3100991"/>
            <a:ext cx="11183112" cy="486029"/>
          </a:xfrm>
          <a:prstGeom prst="rect">
            <a:avLst/>
          </a:prstGeom>
          <a:noFill/>
        </p:spPr>
        <p:txBody>
          <a:bodyPr wrap="square" lIns="0" tIns="0" rIns="0" bIns="0" rtlCol="0" anchor="t"/>
          <a:lstStyle/>
          <a:p>
            <a:pPr algn="l" latinLnBrk="1">
              <a:lnSpc>
                <a:spcPct val="150000"/>
              </a:lnSpc>
            </a:pPr>
            <a:r>
              <a:rPr lang="en-US" altLang="zh-CN" sz="2400" b="1"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2. </a:t>
            </a:r>
            <a:r>
              <a:rPr lang="en-US" altLang="zh-CN" sz="2400" b="0" i="0" dirty="0" err="1">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众数：在一组数据中出现次数</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②</a:t>
            </a:r>
            <a:r>
              <a:rPr lang="en-US" altLang="zh-CN" sz="2400" i="0" dirty="0">
                <a:solidFill>
                  <a:srgbClr val="000000"/>
                </a:solidFill>
                <a:latin typeface="宋体" panose="02010600030101010101" pitchFamily="2" charset="-122"/>
                <a:ea typeface="宋体" panose="02010600030101010101" pitchFamily="2" charset="-122"/>
                <a:cs typeface="宋体" panose="02010600030101010101" pitchFamily="34" charset="-120"/>
              </a:rPr>
              <a:t>______</a:t>
            </a:r>
            <a:r>
              <a:rPr lang="en-US" altLang="zh-CN" sz="2400" b="0" i="0" dirty="0" err="1">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的数据称为这组数据的众数</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2400" dirty="0"/>
          </a:p>
        </p:txBody>
      </p:sp>
      <mc:AlternateContent xmlns:mc="http://schemas.openxmlformats.org/markup-compatibility/2006">
        <mc:Choice xmlns:a14="http://schemas.microsoft.com/office/drawing/2010/main" Requires="a14">
          <p:sp>
            <p:nvSpPr>
              <p:cNvPr id="6" name="P_6_BD#59f2213dc?segpoint=1&amp;vbadefaultcenterpage=1&amp;parentnodeid=51d4b6197&amp;vbahtmlprocessed=1&amp;bbb=1&amp;hasbroken=1"/>
              <p:cNvSpPr/>
              <p:nvPr/>
            </p:nvSpPr>
            <p:spPr>
              <a:xfrm>
                <a:off x="502920" y="3591148"/>
                <a:ext cx="11183112" cy="1034669"/>
              </a:xfrm>
              <a:prstGeom prst="rect">
                <a:avLst/>
              </a:prstGeom>
              <a:noFill/>
            </p:spPr>
            <p:txBody>
              <a:bodyPr wrap="none" lIns="0" tIns="0" rIns="0" bIns="0" rtlCol="0" anchor="t"/>
              <a:lstStyle/>
              <a:p>
                <a:pPr algn="l" latinLnBrk="1">
                  <a:lnSpc>
                    <a:spcPct val="150000"/>
                  </a:lnSpc>
                </a:pPr>
                <a:r>
                  <a:rPr lang="en-US" altLang="zh-CN" sz="2400" b="1"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3. </a:t>
                </a:r>
                <a:r>
                  <a:rPr lang="en-US" altLang="zh-CN" sz="2400" b="0" i="0" dirty="0" err="1">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平均数：一组数据的</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③</a:t>
                </a:r>
                <a:r>
                  <a:rPr lang="en-US" altLang="zh-CN" sz="2400" i="0" dirty="0">
                    <a:solidFill>
                      <a:srgbClr val="000000"/>
                    </a:solidFill>
                    <a:latin typeface="宋体" panose="02010600030101010101" pitchFamily="2" charset="-122"/>
                    <a:ea typeface="宋体" panose="02010600030101010101" pitchFamily="2" charset="-122"/>
                    <a:cs typeface="宋体" panose="02010600030101010101" pitchFamily="34" charset="-120"/>
                  </a:rPr>
                  <a:t>____________</a:t>
                </a:r>
                <a:r>
                  <a:rPr lang="en-US" altLang="zh-CN" sz="2400" b="0" i="0" dirty="0" err="1">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为这组数据的平均数</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𝑛</m:t>
                    </m:r>
                  </m:oMath>
                </a14:m>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个数据</a:t>
                </a:r>
                <a14:m>
                  <m:oMath xmlns:m="http://schemas.openxmlformats.org/officeDocument/2006/math">
                    <m:sSub>
                      <m:sSub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e>
                      <m:sub>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1</m:t>
                        </m:r>
                      </m:sub>
                    </m:sSub>
                  </m:oMath>
                </a14:m>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14:m>
                  <m:oMath xmlns:m="http://schemas.openxmlformats.org/officeDocument/2006/math">
                    <m:sSub>
                      <m:sSub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e>
                      <m:sub>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2</m:t>
                        </m:r>
                      </m:sub>
                    </m:sSub>
                  </m:oMath>
                </a14:m>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oMath>
                </a14:m>
                <a:r>
                  <a:rPr lang="en-US" altLang="zh-CN" sz="2400" b="0" i="0" dirty="0">
                    <a:solidFill>
                      <a:srgbClr val="00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14:m>
                  <m:oMath xmlns:m="http://schemas.openxmlformats.org/officeDocument/2006/math">
                    <m:sSub>
                      <m:sSub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e>
                      <m:sub>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𝑛</m:t>
                        </m:r>
                      </m:sub>
                    </m:sSub>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的</a:t>
                </a:r>
                <a:endPar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endParaRPr>
              </a:p>
              <a:p>
                <a:pPr latinLnBrk="1">
                  <a:lnSpc>
                    <a:spcPct val="15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err="1">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平均数</a:t>
                </a:r>
                <a14:m>
                  <m:oMath xmlns:m="http://schemas.openxmlformats.org/officeDocument/2006/math">
                    <m:bar>
                      <m:barPr>
                        <m:pos m:val="top"/>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bar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e>
                    </m:ba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④</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i="0" dirty="0">
                    <a:solidFill>
                      <a:srgbClr val="000000"/>
                    </a:solidFill>
                    <a:latin typeface="宋体" panose="02010600030101010101" pitchFamily="2" charset="-122"/>
                    <a:ea typeface="宋体" panose="02010600030101010101" pitchFamily="2" charset="-122"/>
                    <a:cs typeface="宋体" panose="02010600030101010101" pitchFamily="34" charset="-120"/>
                  </a:rPr>
                  <a:t>___________________</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2400" dirty="0"/>
              </a:p>
            </p:txBody>
          </p:sp>
        </mc:Choice>
        <mc:Fallback>
          <p:sp>
            <p:nvSpPr>
              <p:cNvPr id="6" name="P_6_BD#59f2213dc?segpoint=1&amp;vbadefaultcenterpage=1&amp;parentnodeid=51d4b6197&amp;vbahtmlprocessed=1&amp;bbb=1&amp;hasbroken=1"/>
              <p:cNvSpPr>
                <a:spLocks noRot="1" noChangeAspect="1" noMove="1" noResize="1" noEditPoints="1" noAdjustHandles="1" noChangeArrowheads="1" noChangeShapeType="1" noTextEdit="1"/>
              </p:cNvSpPr>
              <p:nvPr/>
            </p:nvSpPr>
            <p:spPr>
              <a:xfrm>
                <a:off x="502920" y="3591148"/>
                <a:ext cx="11183112" cy="1034669"/>
              </a:xfrm>
              <a:prstGeom prst="rect">
                <a:avLst/>
              </a:prstGeom>
              <a:blipFill rotWithShape="1">
                <a:blip r:embed="rId2"/>
                <a:stretch>
                  <a:fillRect t="-22" r="-811" b="-6030"/>
                </a:stretch>
              </a:blipFill>
            </p:spPr>
            <p:txBody>
              <a:bodyPr/>
              <a:lstStyle/>
              <a:p>
                <a:r>
                  <a:rPr lang="zh-CN" altLang="en-US">
                    <a:noFill/>
                  </a:rPr>
                  <a:t> </a:t>
                </a:r>
              </a:p>
            </p:txBody>
          </p:sp>
        </mc:Fallback>
      </mc:AlternateContent>
      <p:sp>
        <p:nvSpPr>
          <p:cNvPr id="7" name="P_6_AN.1_1#59f2213dc.blank?vbadefaultcenterpage=1&amp;parentnodeid=51d4b6197&amp;vbapositionanswer=1&amp;vbahtmlprocessed=1"/>
          <p:cNvSpPr/>
          <p:nvPr/>
        </p:nvSpPr>
        <p:spPr>
          <a:xfrm>
            <a:off x="5688428" y="2519331"/>
            <a:ext cx="1135063" cy="478790"/>
          </a:xfrm>
          <a:prstGeom prst="rect">
            <a:avLst/>
          </a:prstGeom>
          <a:noFill/>
        </p:spPr>
        <p:txBody>
          <a:bodyPr wrap="none" lIns="0" tIns="0" rIns="0" bIns="0" rtlCol="0" anchor="t"/>
          <a:lstStyle/>
          <a:p>
            <a:pPr algn="ctr" latinLnBrk="1">
              <a:lnSpc>
                <a:spcPts val="4200"/>
              </a:lnSpc>
            </a:pP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中位数</a:t>
            </a:r>
            <a:endParaRPr lang="en-US" altLang="zh-CN" sz="2400" dirty="0"/>
          </a:p>
        </p:txBody>
      </p:sp>
      <p:sp>
        <p:nvSpPr>
          <p:cNvPr id="8" name="P_6_AN.2_1#59f2213dc.blank?vbadefaultcenterpage=1&amp;parentnodeid=51d4b6197&amp;vbapositionanswer=2&amp;vbahtmlprocessed=1"/>
          <p:cNvSpPr/>
          <p:nvPr/>
        </p:nvSpPr>
        <p:spPr>
          <a:xfrm>
            <a:off x="5159851" y="3062891"/>
            <a:ext cx="830263" cy="478790"/>
          </a:xfrm>
          <a:prstGeom prst="rect">
            <a:avLst/>
          </a:prstGeom>
          <a:noFill/>
        </p:spPr>
        <p:txBody>
          <a:bodyPr wrap="none" lIns="0" tIns="0" rIns="0" bIns="0" rtlCol="0" anchor="t"/>
          <a:lstStyle/>
          <a:p>
            <a:pPr algn="ctr" latinLnBrk="1">
              <a:lnSpc>
                <a:spcPts val="4200"/>
              </a:lnSpc>
            </a:pP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最多</a:t>
            </a:r>
            <a:endParaRPr lang="en-US" altLang="zh-CN" sz="2400" dirty="0"/>
          </a:p>
        </p:txBody>
      </p:sp>
      <p:sp>
        <p:nvSpPr>
          <p:cNvPr id="9" name="P_6_AN.3_1#59f2213dc.blank?vbadefaultcenterpage=1&amp;parentnodeid=51d4b6197&amp;vbapositionanswer=3&amp;vbahtmlprocessed=1"/>
          <p:cNvSpPr/>
          <p:nvPr/>
        </p:nvSpPr>
        <p:spPr>
          <a:xfrm>
            <a:off x="3943765" y="3553048"/>
            <a:ext cx="1744663" cy="478790"/>
          </a:xfrm>
          <a:prstGeom prst="rect">
            <a:avLst/>
          </a:prstGeom>
          <a:noFill/>
        </p:spPr>
        <p:txBody>
          <a:bodyPr wrap="none" lIns="0" tIns="0" rIns="0" bIns="0" rtlCol="0" anchor="t"/>
          <a:lstStyle/>
          <a:p>
            <a:pPr algn="ctr" latinLnBrk="1">
              <a:lnSpc>
                <a:spcPts val="4200"/>
              </a:lnSpc>
            </a:pP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算术平均数</a:t>
            </a:r>
            <a:endParaRPr lang="en-US" altLang="zh-CN" sz="2400" dirty="0"/>
          </a:p>
        </p:txBody>
      </p:sp>
      <mc:AlternateContent xmlns:mc="http://schemas.openxmlformats.org/markup-compatibility/2006">
        <mc:Choice xmlns:a14="http://schemas.microsoft.com/office/drawing/2010/main" Requires="a14">
          <p:sp>
            <p:nvSpPr>
              <p:cNvPr id="10" name="P_6_AN.4_1#59f2213dc.blank?vbadefaultcenterpage=1&amp;parentnodeid=51d4b6197&amp;vbapositionanswer=4&amp;vbahtmlprocessed=1&amp;rh=43.2"/>
              <p:cNvSpPr/>
              <p:nvPr/>
            </p:nvSpPr>
            <p:spPr>
              <a:xfrm>
                <a:off x="2723261" y="4048602"/>
                <a:ext cx="2851722" cy="510604"/>
              </a:xfrm>
              <a:prstGeom prst="rect">
                <a:avLst/>
              </a:prstGeom>
              <a:noFill/>
            </p:spPr>
            <p:txBody>
              <a:bodyPr wrap="none" lIns="0" tIns="0" rIns="0" bIns="0" rtlCol="0" anchor="t"/>
              <a:lstStyle/>
              <a:p>
                <a:pPr algn="ctr" latinLnBrk="1">
                  <a:lnSpc>
                    <a:spcPts val="4000"/>
                  </a:lnSpc>
                </a:pPr>
                <a14:m>
                  <m:oMath xmlns:m="http://schemas.openxmlformats.org/officeDocument/2006/math">
                    <m:f>
                      <m:f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fPr>
                      <m:num>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num>
                      <m:den>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𝑛</m:t>
                        </m:r>
                      </m:den>
                    </m:f>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sub>
                        </m:s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b>
                        </m:s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𝑛</m:t>
                            </m:r>
                          </m:sub>
                        </m:sSub>
                      </m:e>
                    </m:d>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endParaRPr lang="en-US" altLang="zh-CN" sz="100" dirty="0"/>
              </a:p>
            </p:txBody>
          </p:sp>
        </mc:Choice>
        <mc:Fallback>
          <p:sp>
            <p:nvSpPr>
              <p:cNvPr id="10" name="P_6_AN.4_1#59f2213dc.blank?vbadefaultcenterpage=1&amp;parentnodeid=51d4b6197&amp;vbapositionanswer=4&amp;vbahtmlprocessed=1&amp;rh=43.2"/>
              <p:cNvSpPr>
                <a:spLocks noRot="1" noChangeAspect="1" noMove="1" noResize="1" noEditPoints="1" noAdjustHandles="1" noChangeArrowheads="1" noChangeShapeType="1" noTextEdit="1"/>
              </p:cNvSpPr>
              <p:nvPr/>
            </p:nvSpPr>
            <p:spPr>
              <a:xfrm>
                <a:off x="2723261" y="4048602"/>
                <a:ext cx="2851722" cy="510604"/>
              </a:xfrm>
              <a:prstGeom prst="rect">
                <a:avLst/>
              </a:prstGeom>
              <a:blipFill rotWithShape="1">
                <a:blip r:embed="rId3"/>
                <a:stretch>
                  <a:fillRect l="-13" t="-93" r="11" b="106"/>
                </a:stretch>
              </a:blipFill>
            </p:spPr>
            <p:txBody>
              <a:bodyPr/>
              <a:lstStyle/>
              <a:p>
                <a:r>
                  <a:rPr lang="zh-CN" altLang="en-US">
                    <a:noFill/>
                  </a:rPr>
                  <a:t> </a:t>
                </a:r>
              </a:p>
            </p:txBody>
          </p:sp>
        </mc:Fallback>
      </mc:AlternateContent>
    </p:spTree>
  </p:cSld>
  <p:clrMapOvr>
    <a:masterClrMapping/>
  </p:clrMapOvr>
  <p:transition>
    <p:split dir="in"/>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bg/>
                                          </p:spTgt>
                                        </p:tgtEl>
                                        <p:attrNameLst>
                                          <p:attrName>style.visibility</p:attrName>
                                        </p:attrNameLst>
                                      </p:cBhvr>
                                      <p:to>
                                        <p:strVal val="visible"/>
                                      </p:to>
                                    </p:set>
                                    <p:animEffect transition="in" filter="wipe(left)">
                                      <p:cBhvr>
                                        <p:cTn id="7" dur="500"/>
                                        <p:tgtEl>
                                          <p:spTgt spid="7">
                                            <p:bg/>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7">
                                            <p:txEl>
                                              <p:pRg st="0" end="0"/>
                                            </p:txEl>
                                          </p:spTgt>
                                        </p:tgtEl>
                                        <p:attrNameLst>
                                          <p:attrName>style.visibility</p:attrName>
                                        </p:attrNameLst>
                                      </p:cBhvr>
                                      <p:to>
                                        <p:strVal val="visible"/>
                                      </p:to>
                                    </p:set>
                                    <p:animEffect transition="in" filter="wipe(left)">
                                      <p:cBhvr>
                                        <p:cTn id="10" dur="500"/>
                                        <p:tgtEl>
                                          <p:spTgt spid="7">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8">
                                            <p:bg/>
                                          </p:spTgt>
                                        </p:tgtEl>
                                        <p:attrNameLst>
                                          <p:attrName>style.visibility</p:attrName>
                                        </p:attrNameLst>
                                      </p:cBhvr>
                                      <p:to>
                                        <p:strVal val="visible"/>
                                      </p:to>
                                    </p:set>
                                    <p:animEffect transition="in" filter="wipe(left)">
                                      <p:cBhvr>
                                        <p:cTn id="15" dur="500"/>
                                        <p:tgtEl>
                                          <p:spTgt spid="8">
                                            <p:bg/>
                                          </p:spTgt>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8">
                                            <p:txEl>
                                              <p:pRg st="0" end="0"/>
                                            </p:txEl>
                                          </p:spTgt>
                                        </p:tgtEl>
                                        <p:attrNameLst>
                                          <p:attrName>style.visibility</p:attrName>
                                        </p:attrNameLst>
                                      </p:cBhvr>
                                      <p:to>
                                        <p:strVal val="visible"/>
                                      </p:to>
                                    </p:set>
                                    <p:animEffect transition="in" filter="wipe(left)">
                                      <p:cBhvr>
                                        <p:cTn id="18" dur="500"/>
                                        <p:tgtEl>
                                          <p:spTgt spid="8">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9">
                                            <p:bg/>
                                          </p:spTgt>
                                        </p:tgtEl>
                                        <p:attrNameLst>
                                          <p:attrName>style.visibility</p:attrName>
                                        </p:attrNameLst>
                                      </p:cBhvr>
                                      <p:to>
                                        <p:strVal val="visible"/>
                                      </p:to>
                                    </p:set>
                                    <p:animEffect transition="in" filter="wipe(left)">
                                      <p:cBhvr>
                                        <p:cTn id="23" dur="500"/>
                                        <p:tgtEl>
                                          <p:spTgt spid="9">
                                            <p:bg/>
                                          </p:spTgt>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9">
                                            <p:txEl>
                                              <p:pRg st="0" end="0"/>
                                            </p:txEl>
                                          </p:spTgt>
                                        </p:tgtEl>
                                        <p:attrNameLst>
                                          <p:attrName>style.visibility</p:attrName>
                                        </p:attrNameLst>
                                      </p:cBhvr>
                                      <p:to>
                                        <p:strVal val="visible"/>
                                      </p:to>
                                    </p:set>
                                    <p:animEffect transition="in" filter="wipe(left)">
                                      <p:cBhvr>
                                        <p:cTn id="26" dur="500"/>
                                        <p:tgtEl>
                                          <p:spTgt spid="9">
                                            <p:txEl>
                                              <p:pRg st="0" end="0"/>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10">
                                            <p:bg/>
                                          </p:spTgt>
                                        </p:tgtEl>
                                        <p:attrNameLst>
                                          <p:attrName>style.visibility</p:attrName>
                                        </p:attrNameLst>
                                      </p:cBhvr>
                                      <p:to>
                                        <p:strVal val="visible"/>
                                      </p:to>
                                    </p:set>
                                    <p:animEffect transition="in" filter="wipe(left)">
                                      <p:cBhvr>
                                        <p:cTn id="31" dur="500"/>
                                        <p:tgtEl>
                                          <p:spTgt spid="10">
                                            <p:bg/>
                                          </p:spTgt>
                                        </p:tgtEl>
                                      </p:cBhvr>
                                    </p:animEffect>
                                  </p:childTnLst>
                                </p:cTn>
                              </p:par>
                              <p:par>
                                <p:cTn id="32" presetID="22" presetClass="entr" presetSubtype="8" fill="hold" grpId="0" nodeType="withEffect">
                                  <p:stCondLst>
                                    <p:cond delay="0"/>
                                  </p:stCondLst>
                                  <p:childTnLst>
                                    <p:set>
                                      <p:cBhvr>
                                        <p:cTn id="33" dur="1" fill="hold">
                                          <p:stCondLst>
                                            <p:cond delay="0"/>
                                          </p:stCondLst>
                                        </p:cTn>
                                        <p:tgtEl>
                                          <p:spTgt spid="10">
                                            <p:txEl>
                                              <p:pRg st="0" end="0"/>
                                            </p:txEl>
                                          </p:spTgt>
                                        </p:tgtEl>
                                        <p:attrNameLst>
                                          <p:attrName>style.visibility</p:attrName>
                                        </p:attrNameLst>
                                      </p:cBhvr>
                                      <p:to>
                                        <p:strVal val="visible"/>
                                      </p:to>
                                    </p:set>
                                    <p:animEffect transition="in" filter="wipe(left)">
                                      <p:cBhvr>
                                        <p:cTn id="34"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build="p"/>
      <p:bldP spid="8" grpId="0" animBg="1" build="p"/>
      <p:bldP spid="9" grpId="0" animBg="1" build="p"/>
      <p:bldP spid="10" grpId="0" animBg="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P_6_BD#59f2213dc?segpoint=1&amp;vbadefaultcenterpage=1&amp;parentnodeid=51d4b6197&amp;vbahtmlprocessed=1&amp;bbb=1&amp;hasbroken=1"/>
              <p:cNvSpPr/>
              <p:nvPr/>
            </p:nvSpPr>
            <p:spPr>
              <a:xfrm>
                <a:off x="502920" y="1037590"/>
                <a:ext cx="11182985" cy="5266690"/>
              </a:xfrm>
              <a:prstGeom prst="rect">
                <a:avLst/>
              </a:prstGeom>
              <a:noFill/>
            </p:spPr>
            <p:txBody>
              <a:bodyPr wrap="none" lIns="0" tIns="0" rIns="0" bIns="0" rtlCol="0" anchor="t"/>
              <a:lstStyle/>
              <a:p>
                <a:pPr algn="l" latinLnBrk="1">
                  <a:lnSpc>
                    <a:spcPct val="150000"/>
                  </a:lnSpc>
                </a:pPr>
                <a:r>
                  <a:rPr lang="en-US" altLang="zh-CN" sz="2400" b="1"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4. </a:t>
                </a:r>
                <a:r>
                  <a:rPr lang="en-US" altLang="zh-CN" sz="2400" b="0" i="0" dirty="0" err="1">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百分位数</a:t>
                </a:r>
                <a:endParaRPr lang="en-US" altLang="zh-CN" sz="2400" b="0" i="0" dirty="0" err="1">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endParaRPr>
              </a:p>
              <a:p>
                <a:pPr algn="l" latinLnBrk="1">
                  <a:lnSpc>
                    <a:spcPct val="150000"/>
                  </a:lnSpc>
                </a:pPr>
                <a:r>
                  <a:rPr lang="en-US" altLang="zh-CN" sz="2400" b="0" i="0" dirty="0" err="1">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   </a:t>
                </a:r>
                <a:r>
                  <a:rPr lang="zh-CN" altLang="en-US" sz="2400" b="0" i="0" dirty="0" err="1">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r>
                  <a:rPr lang="en-US" altLang="zh-CN" sz="2400" b="0" i="0" dirty="0" err="1">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1</a:t>
                </a:r>
                <a:r>
                  <a:rPr lang="zh-CN" altLang="en-US" sz="2400" b="0" i="0" dirty="0" err="1">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r>
                  <a:rPr lang="en-US" altLang="zh-CN" sz="2400" b="0" i="0" dirty="0" err="1">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一般地，当总体是连续变量时,给定一个百分数</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𝑝</m:t>
                    </m:r>
                  </m:oMath>
                </a14:m>
                <a:r>
                  <a:rPr lang="en-US" altLang="zh-CN" sz="2400" b="0" i="0" dirty="0" err="1">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∈(0,1),总体的</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𝑝</m:t>
                    </m:r>
                  </m:oMath>
                </a14:m>
                <a:r>
                  <a:rPr lang="en-US" altLang="zh-CN" sz="2400" b="0" i="0" dirty="0" err="1">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分位数</a:t>
                </a:r>
                <a:endParaRPr lang="en-US" altLang="zh-CN" sz="2400" b="0" i="0" dirty="0" err="1">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endParaRPr>
              </a:p>
              <a:p>
                <a:pPr algn="l" latinLnBrk="1">
                  <a:lnSpc>
                    <a:spcPct val="150000"/>
                  </a:lnSpc>
                </a:pPr>
                <a:r>
                  <a:rPr lang="en-US" altLang="zh-CN" sz="2400" b="0" i="0" dirty="0" err="1">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     有这样的特点:总体数据中的任意一个数</a:t>
                </a:r>
                <a:r>
                  <a:rPr lang="en-US" altLang="zh-CN" sz="240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sym typeface="+mn-ea"/>
                  </a:rPr>
                  <a:t>⑤</a:t>
                </a:r>
                <a:r>
                  <a:rPr lang="en-US" altLang="zh-CN" sz="2400" dirty="0">
                    <a:solidFill>
                      <a:srgbClr val="000000"/>
                    </a:solidFill>
                    <a:latin typeface="宋体" panose="02010600030101010101" pitchFamily="2" charset="-122"/>
                    <a:ea typeface="宋体" panose="02010600030101010101" pitchFamily="2" charset="-122"/>
                    <a:cs typeface="宋体" panose="02010600030101010101" pitchFamily="34" charset="-120"/>
                    <a:sym typeface="+mn-ea"/>
                  </a:rPr>
                  <a:t>____________</a:t>
                </a:r>
                <a:r>
                  <a:rPr lang="en-US" altLang="zh-CN" sz="2400" dirty="0">
                    <a:solidFill>
                      <a:srgbClr val="000000"/>
                    </a:solidFill>
                    <a:latin typeface="微软雅黑" panose="020B0503020204020204" pitchFamily="34" charset="-122"/>
                    <a:ea typeface="微软雅黑" panose="020B0503020204020204" pitchFamily="34" charset="-122"/>
                    <a:cs typeface="宋体" panose="02010600030101010101" pitchFamily="34" charset="-120"/>
                    <a:sym typeface="+mn-ea"/>
                  </a:rPr>
                  <a:t>它的可能性是</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𝑝</m:t>
                    </m:r>
                  </m:oMath>
                </a14:m>
                <a:r>
                  <a:rPr lang="en-US" altLang="zh-CN" sz="240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sym typeface="+mn-ea"/>
                  </a:rPr>
                  <a:t>.</a:t>
                </a:r>
                <a:endParaRPr lang="en-US" altLang="zh-CN" sz="2400" dirty="0">
                  <a:solidFill>
                    <a:srgbClr val="000000"/>
                  </a:solidFill>
                  <a:latin typeface="宋体" panose="02010600030101010101" pitchFamily="2" charset="-122"/>
                  <a:ea typeface="宋体" panose="02010600030101010101" pitchFamily="2" charset="-122"/>
                  <a:cs typeface="宋体" panose="02010600030101010101" pitchFamily="34" charset="-120"/>
                  <a:sym typeface="+mn-ea"/>
                </a:endParaRPr>
              </a:p>
              <a:p>
                <a:pPr algn="l" latinLnBrk="1">
                  <a:lnSpc>
                    <a:spcPct val="150000"/>
                  </a:lnSpc>
                </a:pPr>
                <a:r>
                  <a:rPr lang="en-US" altLang="zh-CN" sz="2400" b="0" i="0" dirty="0" err="1">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   </a:t>
                </a:r>
                <a:r>
                  <a:rPr lang="zh-CN" altLang="en-US" sz="2400" b="0" i="0" dirty="0" err="1">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r>
                  <a:rPr lang="en-US" altLang="zh-CN" sz="2400" b="0" i="0" dirty="0" err="1">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2</a:t>
                </a:r>
                <a:r>
                  <a:rPr lang="zh-CN" altLang="en-US" sz="2400" b="0" i="0" dirty="0" err="1">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）计算一组</a:t>
                </a:r>
                <a:r>
                  <a:rPr lang="zh-CN" altLang="en-US" sz="2400" b="0" i="1" dirty="0" err="1">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n</a:t>
                </a:r>
                <a:r>
                  <a:rPr lang="zh-CN" altLang="en-US" sz="2400" b="0" i="0" dirty="0" err="1">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个数据的</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𝑝</m:t>
                    </m:r>
                  </m:oMath>
                </a14:m>
                <a:r>
                  <a:rPr lang="zh-CN" altLang="en-US" sz="2400" b="0" i="0" dirty="0" err="1">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分位数的一般步骤如下:</a:t>
                </a:r>
                <a:endParaRPr lang="zh-CN" altLang="en-US" sz="2400" b="0" i="0" dirty="0" err="1">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endParaRPr>
              </a:p>
              <a:p>
                <a:pPr algn="l" latinLnBrk="1">
                  <a:lnSpc>
                    <a:spcPct val="150000"/>
                  </a:lnSpc>
                </a:pPr>
                <a:r>
                  <a:rPr lang="en-US" altLang="zh-CN" sz="2400" b="0" i="0" dirty="0" err="1">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     第一步,按照从小到大排列原始数据;</a:t>
                </a:r>
                <a:endParaRPr lang="en-US" altLang="zh-CN" sz="2400" b="0" i="0" dirty="0" err="1">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endParaRPr>
              </a:p>
              <a:p>
                <a:pPr algn="l" latinLnBrk="1">
                  <a:lnSpc>
                    <a:spcPct val="150000"/>
                  </a:lnSpc>
                </a:pPr>
                <a:r>
                  <a:rPr lang="en-US" altLang="zh-CN" sz="2400" b="0" i="0" dirty="0" err="1">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     第二步,计算</a:t>
                </a:r>
                <a:r>
                  <a:rPr lang="en-US" altLang="zh-CN" sz="2400" b="0" i="1" dirty="0" err="1">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i</a:t>
                </a:r>
                <a:r>
                  <a:rPr lang="en-US" altLang="zh-CN" sz="2400" b="0" i="0" dirty="0" err="1">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r>
                  <a:rPr lang="en-US" altLang="zh-CN" sz="240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sym typeface="+mn-ea"/>
                  </a:rPr>
                  <a:t>⑥</a:t>
                </a:r>
                <a:r>
                  <a:rPr lang="en-US" altLang="zh-CN" sz="2400" dirty="0">
                    <a:solidFill>
                      <a:srgbClr val="000000"/>
                    </a:solidFill>
                    <a:latin typeface="宋体" panose="02010600030101010101" pitchFamily="2" charset="-122"/>
                    <a:ea typeface="宋体" panose="02010600030101010101" pitchFamily="2" charset="-122"/>
                    <a:cs typeface="宋体" panose="02010600030101010101" pitchFamily="34" charset="-120"/>
                    <a:sym typeface="+mn-ea"/>
                  </a:rPr>
                  <a:t>____________</a:t>
                </a:r>
                <a:r>
                  <a:rPr lang="en-US" altLang="zh-CN" sz="2400" b="0" i="0" dirty="0" err="1">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 </a:t>
                </a:r>
                <a:endParaRPr lang="en-US" altLang="zh-CN" sz="2400" b="0" i="0" dirty="0" err="1">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endParaRPr>
              </a:p>
              <a:p>
                <a:pPr algn="l" latinLnBrk="1">
                  <a:lnSpc>
                    <a:spcPct val="150000"/>
                  </a:lnSpc>
                </a:pPr>
                <a:r>
                  <a:rPr lang="en-US" altLang="zh-CN" sz="2400" b="0" i="0" dirty="0" err="1">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     第三步,若</a:t>
                </a:r>
                <a:r>
                  <a:rPr lang="en-US" altLang="zh-CN" sz="2400" i="1" dirty="0" err="1">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sym typeface="+mn-ea"/>
                  </a:rPr>
                  <a:t>i</a:t>
                </a:r>
                <a:r>
                  <a:rPr lang="en-US" altLang="zh-CN" sz="2400" b="0" i="0" dirty="0" err="1">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不是整数,大于</a:t>
                </a:r>
                <a:r>
                  <a:rPr lang="en-US" altLang="zh-CN" sz="2400" b="0" i="1" dirty="0" err="1">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i</a:t>
                </a:r>
                <a:r>
                  <a:rPr lang="en-US" altLang="zh-CN" sz="2400" b="0" i="0" dirty="0" err="1">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的最小整数位</a:t>
                </a:r>
                <a:r>
                  <a:rPr lang="en-US" altLang="zh-CN" sz="2400" b="0" i="1" dirty="0" err="1">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j</a:t>
                </a:r>
                <a:r>
                  <a:rPr lang="en-US" altLang="zh-CN" sz="2400" b="0" i="0" dirty="0" err="1">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,则</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𝑝</m:t>
                    </m:r>
                  </m:oMath>
                </a14:m>
                <a:r>
                  <a:rPr lang="en-US" altLang="zh-CN" sz="2400" b="0" i="0" dirty="0" err="1">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分位数为第</a:t>
                </a:r>
                <a:r>
                  <a:rPr lang="en-US" altLang="zh-CN" sz="2400" b="0" i="1" dirty="0" err="1">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j</a:t>
                </a:r>
                <a:r>
                  <a:rPr lang="en-US" altLang="zh-CN" sz="2400" b="0" i="0" dirty="0" err="1">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项数据;</a:t>
                </a:r>
                <a:endParaRPr lang="en-US" altLang="zh-CN" sz="2400" b="0" i="0" dirty="0" err="1">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endParaRPr>
              </a:p>
              <a:p>
                <a:pPr algn="l" latinLnBrk="1">
                  <a:lnSpc>
                    <a:spcPct val="150000"/>
                  </a:lnSpc>
                </a:pPr>
                <a:r>
                  <a:rPr lang="en-US" altLang="zh-CN" sz="2400" b="0" i="0" dirty="0" err="1">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     若</a:t>
                </a:r>
                <a:r>
                  <a:rPr lang="en-US" altLang="zh-CN" sz="2400" b="0" i="1" dirty="0" err="1">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i</a:t>
                </a:r>
                <a:r>
                  <a:rPr lang="en-US" altLang="zh-CN" sz="2400" b="0" i="0" dirty="0" err="1">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是整数,则</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𝑝</m:t>
                    </m:r>
                  </m:oMath>
                </a14:m>
                <a:r>
                  <a:rPr lang="en-US" altLang="zh-CN" sz="2400" b="0" i="0" dirty="0" err="1">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分位数为第</a:t>
                </a:r>
                <a:r>
                  <a:rPr lang="en-US" altLang="zh-CN" sz="2400" i="1" dirty="0" err="1">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sym typeface="+mn-ea"/>
                  </a:rPr>
                  <a:t>i</a:t>
                </a:r>
                <a:r>
                  <a:rPr lang="en-US" altLang="zh-CN" sz="2400" b="0" i="0" dirty="0" err="1">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项与第(</a:t>
                </a:r>
                <a:r>
                  <a:rPr lang="en-US" altLang="zh-CN" sz="2400" i="1" dirty="0" err="1">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sym typeface="+mn-ea"/>
                  </a:rPr>
                  <a:t>i</a:t>
                </a:r>
                <a:r>
                  <a:rPr lang="en-US" altLang="zh-CN" sz="2400" b="0" i="0" dirty="0" err="1">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+1)项数据的平均数.</a:t>
                </a:r>
                <a:endParaRPr lang="en-US" altLang="zh-CN" sz="2400" b="1"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endParaRPr>
              </a:p>
              <a:p>
                <a:pPr lvl="0" algn="l" latinLnBrk="1">
                  <a:lnSpc>
                    <a:spcPct val="150000"/>
                  </a:lnSpc>
                </a:pPr>
                <a:r>
                  <a:rPr lang="en-US" altLang="zh-CN" sz="2400" b="1"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5. </a:t>
                </a:r>
                <a:r>
                  <a:rPr lang="en-US" altLang="zh-CN" sz="2400" dirty="0" err="1">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四分位数</a:t>
                </a:r>
                <a:r>
                  <a:rPr lang="en-US" altLang="zh-CN" sz="240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：⑦</a:t>
                </a:r>
                <a:r>
                  <a:rPr lang="en-US" altLang="zh-CN" sz="2400" dirty="0">
                    <a:solidFill>
                      <a:srgbClr val="000000"/>
                    </a:solidFill>
                    <a:latin typeface="宋体" panose="02010600030101010101" pitchFamily="2" charset="-122"/>
                    <a:ea typeface="宋体" panose="02010600030101010101" pitchFamily="2" charset="-122"/>
                    <a:cs typeface="宋体" panose="02010600030101010101" pitchFamily="34" charset="-120"/>
                  </a:rPr>
                  <a:t>_________________________________</a:t>
                </a:r>
                <a:r>
                  <a:rPr lang="en-US" altLang="zh-CN" sz="2400" dirty="0" err="1">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这三个分位数把一组由小到大</a:t>
                </a:r>
                <a:endParaRPr lang="en-US" altLang="zh-CN" sz="240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endParaRPr>
              </a:p>
              <a:p>
                <a:pPr lvl="0" algn="l" latinLnBrk="1">
                  <a:lnSpc>
                    <a:spcPct val="150000"/>
                  </a:lnSpc>
                </a:pPr>
                <a:r>
                  <a:rPr lang="en-US" altLang="zh-CN" sz="240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dirty="0" err="1">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排列后的数据分成四等份，因此被称为四分位数</a:t>
                </a:r>
                <a:r>
                  <a:rPr lang="en-US" altLang="zh-CN" sz="240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2400" dirty="0"/>
              </a:p>
            </p:txBody>
          </p:sp>
        </mc:Choice>
        <mc:Fallback>
          <p:sp>
            <p:nvSpPr>
              <p:cNvPr id="2" name="P_6_BD#59f2213dc?segpoint=1&amp;vbadefaultcenterpage=1&amp;parentnodeid=51d4b6197&amp;vbahtmlprocessed=1&amp;bbb=1&amp;hasbroken=1"/>
              <p:cNvSpPr>
                <a:spLocks noRot="1" noChangeAspect="1" noMove="1" noResize="1" noEditPoints="1" noAdjustHandles="1" noChangeArrowheads="1" noChangeShapeType="1" noTextEdit="1"/>
              </p:cNvSpPr>
              <p:nvPr/>
            </p:nvSpPr>
            <p:spPr>
              <a:xfrm>
                <a:off x="502920" y="1037590"/>
                <a:ext cx="11182985" cy="5266690"/>
              </a:xfrm>
              <a:prstGeom prst="rect">
                <a:avLst/>
              </a:prstGeom>
              <a:blipFill rotWithShape="1">
                <a:blip r:embed="rId1"/>
                <a:stretch>
                  <a:fillRect r="-238" b="-4172"/>
                </a:stretch>
              </a:blipFill>
            </p:spPr>
            <p:txBody>
              <a:bodyPr/>
              <a:lstStyle/>
              <a:p>
                <a:r>
                  <a:rPr lang="zh-CN" altLang="en-US">
                    <a:noFill/>
                  </a:rPr>
                  <a:t> </a:t>
                </a:r>
              </a:p>
            </p:txBody>
          </p:sp>
        </mc:Fallback>
      </mc:AlternateContent>
      <p:sp>
        <p:nvSpPr>
          <p:cNvPr id="4" name="P_6_AN.5_1#59f2213dc.blank?vbadefaultcenterpage=1&amp;parentnodeid=51d4b6197&amp;vbapositionanswer=5&amp;vbahtmlprocessed=1"/>
          <p:cNvSpPr/>
          <p:nvPr/>
        </p:nvSpPr>
        <p:spPr>
          <a:xfrm>
            <a:off x="6507675" y="2120950"/>
            <a:ext cx="1744663" cy="478790"/>
          </a:xfrm>
          <a:prstGeom prst="rect">
            <a:avLst/>
          </a:prstGeom>
          <a:noFill/>
        </p:spPr>
        <p:txBody>
          <a:bodyPr wrap="none" lIns="0" tIns="0" rIns="0" bIns="0" rtlCol="0" anchor="t"/>
          <a:lstStyle/>
          <a:p>
            <a:pPr algn="ctr" latinLnBrk="1">
              <a:lnSpc>
                <a:spcPts val="4200"/>
              </a:lnSpc>
            </a:pP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小于或等于</a:t>
            </a:r>
            <a:endParaRPr lang="en-US" altLang="zh-CN" sz="2400" dirty="0"/>
          </a:p>
        </p:txBody>
      </p:sp>
      <mc:AlternateContent xmlns:mc="http://schemas.openxmlformats.org/markup-compatibility/2006">
        <mc:Choice xmlns:a14="http://schemas.microsoft.com/office/drawing/2010/main" Requires="a14">
          <p:sp>
            <p:nvSpPr>
              <p:cNvPr id="5" name="P_6_AN.6_1#59f2213dc.blank?vbadefaultcenterpage=1&amp;parentnodeid=51d4b6197&amp;vbapositionanswer=6&amp;vbahtmlprocessed=1&amp;bbb=1"/>
              <p:cNvSpPr/>
              <p:nvPr/>
            </p:nvSpPr>
            <p:spPr>
              <a:xfrm>
                <a:off x="3087272" y="3856659"/>
                <a:ext cx="1717231" cy="353441"/>
              </a:xfrm>
              <a:prstGeom prst="rect">
                <a:avLst/>
              </a:prstGeom>
              <a:noFill/>
            </p:spPr>
            <p:txBody>
              <a:bodyPr wrap="none" lIns="0" tIns="0" rIns="0" bIns="0" rtlCol="0" anchor="t"/>
              <a:lstStyle/>
              <a:p>
                <a:pPr algn="ctr" latinLnBrk="1">
                  <a:lnSpc>
                    <a:spcPts val="3000"/>
                  </a:lnSpc>
                </a:pPr>
                <a14:m>
                  <m:oMathPara xmlns:m="http://schemas.openxmlformats.org/officeDocument/2006/math">
                    <m:oMathParaPr>
                      <m:jc m:val="centerGroup"/>
                    </m:oMathParaPr>
                    <m:oMath xmlns:m="http://schemas.openxmlformats.org/officeDocument/2006/math">
                      <m:r>
                        <a:rPr lang="en-US" altLang="zh-CN" sz="2400" b="0" i="1" dirty="0">
                          <a:solidFill>
                            <a:srgbClr val="FF0000"/>
                          </a:solidFill>
                          <a:latin typeface="Cambria Math" panose="02040503050406030204" pitchFamily="18" charset="0"/>
                          <a:ea typeface="微软雅黑" panose="020B0503020204020204" pitchFamily="34" charset="-122"/>
                          <a:cs typeface="Cambria Math" panose="02040503050406030204" pitchFamily="18" charset="0"/>
                        </a:rPr>
                        <m:t>𝑛𝑝</m:t>
                      </m:r>
                    </m:oMath>
                  </m:oMathPara>
                </a14:m>
                <a:endParaRPr lang="en-US" altLang="zh-CN" sz="2400" b="0" i="1" dirty="0">
                  <a:solidFill>
                    <a:srgbClr val="FF0000"/>
                  </a:solidFill>
                  <a:latin typeface="Cambria Math" panose="02040503050406030204" pitchFamily="18" charset="0"/>
                  <a:ea typeface="微软雅黑" panose="020B0503020204020204" pitchFamily="34" charset="-122"/>
                  <a:cs typeface="Cambria Math" panose="02040503050406030204" pitchFamily="18" charset="0"/>
                </a:endParaRPr>
              </a:p>
            </p:txBody>
          </p:sp>
        </mc:Choice>
        <mc:Fallback>
          <p:sp>
            <p:nvSpPr>
              <p:cNvPr id="5" name="P_6_AN.6_1#59f2213dc.blank?vbadefaultcenterpage=1&amp;parentnodeid=51d4b6197&amp;vbapositionanswer=6&amp;vbahtmlprocessed=1&amp;bbb=1"/>
              <p:cNvSpPr>
                <a:spLocks noRot="1" noChangeAspect="1" noMove="1" noResize="1" noEditPoints="1" noAdjustHandles="1" noChangeArrowheads="1" noChangeShapeType="1" noTextEdit="1"/>
              </p:cNvSpPr>
              <p:nvPr/>
            </p:nvSpPr>
            <p:spPr>
              <a:xfrm>
                <a:off x="3087272" y="3856659"/>
                <a:ext cx="1717231" cy="353441"/>
              </a:xfrm>
              <a:prstGeom prst="rect">
                <a:avLst/>
              </a:prstGeom>
              <a:blipFill rotWithShape="1">
                <a:blip r:embed="rId2"/>
                <a:stretch>
                  <a:fillRect l="-31" t="-86" r="5" b="-7711"/>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 name="P_6_AN.7_1#59f2213dc.blank?vbadefaultcenterpage=1&amp;parentnodeid=51d4b6197&amp;vbapositionanswer=7&amp;vbahtmlprocessed=1&amp;bbb=1"/>
              <p:cNvSpPr/>
              <p:nvPr/>
            </p:nvSpPr>
            <p:spPr>
              <a:xfrm>
                <a:off x="2641600" y="5484445"/>
                <a:ext cx="4940300" cy="354775"/>
              </a:xfrm>
              <a:prstGeom prst="rect">
                <a:avLst/>
              </a:prstGeom>
              <a:noFill/>
            </p:spPr>
            <p:txBody>
              <a:bodyPr wrap="none" lIns="0" tIns="0" rIns="0" bIns="0" rtlCol="0" anchor="t"/>
              <a:lstStyle/>
              <a:p>
                <a:pPr algn="ctr" latinLnBrk="1">
                  <a:lnSpc>
                    <a:spcPts val="2900"/>
                  </a:lnSpc>
                </a:pP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25</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分位数,</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50</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分位数,</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75</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分位数</a:t>
                </a:r>
                <a:endParaRPr lang="en-US" altLang="zh-CN" sz="100" dirty="0"/>
              </a:p>
            </p:txBody>
          </p:sp>
        </mc:Choice>
        <mc:Fallback>
          <p:sp>
            <p:nvSpPr>
              <p:cNvPr id="6" name="P_6_AN.7_1#59f2213dc.blank?vbadefaultcenterpage=1&amp;parentnodeid=51d4b6197&amp;vbapositionanswer=7&amp;vbahtmlprocessed=1&amp;bbb=1"/>
              <p:cNvSpPr>
                <a:spLocks noRot="1" noChangeAspect="1" noMove="1" noResize="1" noEditPoints="1" noAdjustHandles="1" noChangeArrowheads="1" noChangeShapeType="1" noTextEdit="1"/>
              </p:cNvSpPr>
              <p:nvPr/>
            </p:nvSpPr>
            <p:spPr>
              <a:xfrm>
                <a:off x="2641600" y="5484445"/>
                <a:ext cx="4940300" cy="354775"/>
              </a:xfrm>
              <a:prstGeom prst="rect">
                <a:avLst/>
              </a:prstGeom>
              <a:blipFill rotWithShape="1">
                <a:blip r:embed="rId3"/>
                <a:stretch>
                  <a:fillRect t="-6966" b="-3647"/>
                </a:stretch>
              </a:blipFill>
            </p:spPr>
            <p:txBody>
              <a:bodyPr/>
              <a:lstStyle/>
              <a:p>
                <a:r>
                  <a:rPr lang="zh-CN" altLang="en-US">
                    <a:noFill/>
                  </a:rPr>
                  <a:t> </a:t>
                </a:r>
              </a:p>
            </p:txBody>
          </p:sp>
        </mc:Fallback>
      </mc:AlternateContent>
    </p:spTree>
  </p:cSld>
  <p:clrMapOvr>
    <a:masterClrMapping/>
  </p:clrMapOvr>
  <p:transition>
    <p:split dir="in"/>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wipe(left)">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wipe(left)">
                                      <p:cBhvr>
                                        <p:cTn id="12" dur="500"/>
                                        <p:tgtEl>
                                          <p:spTgt spid="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6">
                                            <p:txEl>
                                              <p:pRg st="0" end="0"/>
                                            </p:txEl>
                                          </p:spTgt>
                                        </p:tgtEl>
                                        <p:attrNameLst>
                                          <p:attrName>style.visibility</p:attrName>
                                        </p:attrNameLst>
                                      </p:cBhvr>
                                      <p:to>
                                        <p:strVal val="visible"/>
                                      </p:to>
                                    </p:set>
                                    <p:animEffect transition="in" filter="wipe(left)">
                                      <p:cBhvr>
                                        <p:cTn id="17"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build="p"/>
      <p:bldP spid="5" grpId="0" animBg="1" build="p"/>
      <p:bldP spid="6" grpId="0" animBg="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_5_BD#05a287be8?segpoint=1&amp;vbadefaultcenterpage=1&amp;parentnodeid=5731fc225&amp;vbahtmlprocessed=1"/>
          <p:cNvSpPr/>
          <p:nvPr/>
        </p:nvSpPr>
        <p:spPr>
          <a:xfrm>
            <a:off x="502920" y="756000"/>
            <a:ext cx="11183112" cy="949960"/>
          </a:xfrm>
          <a:prstGeom prst="rect">
            <a:avLst/>
          </a:prstGeom>
          <a:noFill/>
        </p:spPr>
        <p:txBody>
          <a:bodyPr wrap="square" lIns="0" tIns="0" rIns="0" bIns="0" rtlCol="0" anchor="t"/>
          <a:lstStyle/>
          <a:p>
            <a:pPr algn="l" latinLnBrk="1">
              <a:lnSpc>
                <a:spcPct val="150000"/>
              </a:lnSpc>
            </a:pPr>
            <a:r>
              <a:rPr lang="en-US" altLang="zh-CN" sz="2600" b="1"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二、样本的数据特征</a:t>
            </a:r>
            <a:endParaRPr lang="en-US" altLang="zh-CN" sz="2600" dirty="0"/>
          </a:p>
        </p:txBody>
      </p:sp>
      <mc:AlternateContent xmlns:mc="http://schemas.openxmlformats.org/markup-compatibility/2006">
        <mc:Choice xmlns:a14="http://schemas.microsoft.com/office/drawing/2010/main" Requires="a14">
          <p:sp>
            <p:nvSpPr>
              <p:cNvPr id="3" name="P_6_BD#24f91764d?vbadefaultcenterpage=1&amp;parentnodeid=05a287be8&amp;vbahtmlprocessed=1"/>
              <p:cNvSpPr/>
              <p:nvPr/>
            </p:nvSpPr>
            <p:spPr>
              <a:xfrm>
                <a:off x="502920" y="1348391"/>
                <a:ext cx="11183112" cy="2631123"/>
              </a:xfrm>
              <a:prstGeom prst="rect">
                <a:avLst/>
              </a:prstGeom>
              <a:noFill/>
            </p:spPr>
            <p:txBody>
              <a:bodyPr wrap="square" lIns="0" tIns="0" rIns="0" bIns="0" rtlCol="0" anchor="t"/>
              <a:lstStyle/>
              <a:p>
                <a:pPr algn="l" latinLnBrk="1">
                  <a:lnSpc>
                    <a:spcPct val="15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如果有</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𝑛</m:t>
                    </m:r>
                  </m:oMath>
                </a14:m>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个数据</a:t>
                </a:r>
                <a14:m>
                  <m:oMath xmlns:m="http://schemas.openxmlformats.org/officeDocument/2006/math">
                    <m:sSub>
                      <m:sSub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e>
                      <m:sub>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1</m:t>
                        </m:r>
                      </m:sub>
                    </m:sSub>
                  </m:oMath>
                </a14:m>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14:m>
                  <m:oMath xmlns:m="http://schemas.openxmlformats.org/officeDocument/2006/math">
                    <m:sSub>
                      <m:sSub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e>
                      <m:sub>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2</m:t>
                        </m:r>
                      </m:sub>
                    </m:sSub>
                  </m:oMath>
                </a14:m>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oMath>
                </a14:m>
                <a:r>
                  <a:rPr lang="en-US" altLang="zh-CN" sz="2400" b="0" i="0" dirty="0">
                    <a:solidFill>
                      <a:srgbClr val="00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14:m>
                  <m:oMath xmlns:m="http://schemas.openxmlformats.org/officeDocument/2006/math">
                    <m:sSub>
                      <m:sSub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e>
                      <m:sub>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𝑛</m:t>
                        </m:r>
                      </m:sub>
                    </m:sSub>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r>
                  <a:rPr lang="en-US" altLang="zh-CN" sz="2400" b="0" i="0" dirty="0" err="1">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那么</a:t>
                </a:r>
                <a:endPar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endParaRPr>
              </a:p>
              <a:p>
                <a:pPr lvl="0" latinLnBrk="1">
                  <a:lnSpc>
                    <a:spcPct val="150000"/>
                  </a:lnSpc>
                </a:pPr>
                <a:r>
                  <a:rPr lang="en-US" altLang="zh-CN" sz="2400" b="1"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1. </a:t>
                </a:r>
                <a:r>
                  <a:rPr lang="en-US" altLang="zh-CN" sz="2400" dirty="0" err="1">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平均数</a:t>
                </a:r>
                <a14:m>
                  <m:oMath xmlns:m="http://schemas.openxmlformats.org/officeDocument/2006/math">
                    <m:bar>
                      <m:barPr>
                        <m:pos m:val="top"/>
                        <m:ctrlPr>
                          <a:rPr lang="en-US" altLang="zh-CN" sz="240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barPr>
                      <m:e>
                        <m:r>
                          <a:rPr lang="en-US" altLang="zh-CN" sz="240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e>
                    </m:bar>
                    <m:r>
                      <a:rPr lang="en-US" altLang="zh-CN" sz="240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f>
                      <m:fPr>
                        <m:ctrlPr>
                          <a:rPr lang="en-US" altLang="zh-CN" sz="240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fPr>
                      <m:num>
                        <m:r>
                          <a:rPr lang="en-US" altLang="zh-CN" sz="240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1</m:t>
                        </m:r>
                      </m:num>
                      <m:den>
                        <m:r>
                          <a:rPr lang="en-US" altLang="zh-CN" sz="240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𝑛</m:t>
                        </m:r>
                      </m:den>
                    </m:f>
                    <m:d>
                      <m:dPr>
                        <m:ctrlPr>
                          <a:rPr lang="en-US" altLang="zh-CN" sz="240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dPr>
                      <m:e>
                        <m:sSub>
                          <m:sSubPr>
                            <m:ctrlPr>
                              <a:rPr lang="en-US" altLang="zh-CN" sz="240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e>
                          <m:sub>
                            <m:r>
                              <a:rPr lang="en-US" altLang="zh-CN" sz="240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1</m:t>
                            </m:r>
                          </m:sub>
                        </m:sSub>
                        <m:r>
                          <a:rPr lang="en-US" altLang="zh-CN" sz="240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sSub>
                          <m:sSubPr>
                            <m:ctrlPr>
                              <a:rPr lang="en-US" altLang="zh-CN" sz="240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e>
                          <m:sub>
                            <m:r>
                              <a:rPr lang="en-US" altLang="zh-CN" sz="240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2</m:t>
                            </m:r>
                          </m:sub>
                        </m:sSub>
                        <m:r>
                          <a:rPr lang="en-US" altLang="zh-CN" sz="240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sSub>
                          <m:sSubPr>
                            <m:ctrlPr>
                              <a:rPr lang="en-US" altLang="zh-CN" sz="240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e>
                          <m:sub>
                            <m:r>
                              <a:rPr lang="en-US" altLang="zh-CN" sz="240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𝑛</m:t>
                            </m:r>
                          </m:sub>
                        </m:sSub>
                      </m:e>
                    </m:d>
                  </m:oMath>
                </a14:m>
                <a:r>
                  <a:rPr lang="en-US" altLang="zh-CN" sz="10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2400" dirty="0">
                  <a:solidFill>
                    <a:prstClr val="black"/>
                  </a:solidFill>
                </a:endParaRPr>
              </a:p>
              <a:p>
                <a:pPr lvl="0" latinLnBrk="1">
                  <a:lnSpc>
                    <a:spcPct val="110000"/>
                  </a:lnSpc>
                </a:pPr>
                <a:r>
                  <a:rPr lang="en-US" altLang="zh-CN" sz="2400" b="1"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2. </a:t>
                </a:r>
                <a:r>
                  <a:rPr lang="en-US" altLang="zh-CN" sz="240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标准差</a:t>
                </a:r>
                <a14:m>
                  <m:oMath xmlns:m="http://schemas.openxmlformats.org/officeDocument/2006/math">
                    <m:r>
                      <a:rPr lang="en-US" altLang="zh-CN" sz="240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𝑠</m:t>
                    </m:r>
                    <m:r>
                      <a:rPr lang="en-US" altLang="zh-CN" sz="240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rad>
                      <m:radPr>
                        <m:degHide m:val="on"/>
                        <m:ctrlPr>
                          <a:rPr lang="en-US" altLang="zh-CN" sz="240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radPr>
                      <m:deg/>
                      <m:e>
                        <m:f>
                          <m:fPr>
                            <m:ctrlPr>
                              <a:rPr lang="en-US" altLang="zh-CN" sz="240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fPr>
                          <m:num>
                            <m:r>
                              <a:rPr lang="en-US" altLang="zh-CN" sz="240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1</m:t>
                            </m:r>
                          </m:num>
                          <m:den>
                            <m:r>
                              <a:rPr lang="en-US" altLang="zh-CN" sz="240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𝑛</m:t>
                            </m:r>
                          </m:den>
                        </m:f>
                        <m:r>
                          <a:rPr lang="en-US" altLang="zh-CN" sz="240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sSup>
                          <m:sSupPr>
                            <m:ctrlPr>
                              <a:rPr lang="en-US" altLang="zh-CN" sz="240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pPr>
                          <m:e>
                            <m:d>
                              <m:dPr>
                                <m:ctrlPr>
                                  <a:rPr lang="en-US" altLang="zh-CN" sz="240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dPr>
                              <m:e>
                                <m:sSub>
                                  <m:sSubPr>
                                    <m:ctrlPr>
                                      <a:rPr lang="en-US" altLang="zh-CN" sz="240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e>
                                  <m:sub>
                                    <m:r>
                                      <a:rPr lang="en-US" altLang="zh-CN" sz="240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1</m:t>
                                    </m:r>
                                  </m:sub>
                                </m:sSub>
                                <m:r>
                                  <a:rPr lang="en-US" altLang="zh-CN" sz="240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bar>
                                  <m:barPr>
                                    <m:pos m:val="top"/>
                                    <m:ctrlPr>
                                      <a:rPr lang="en-US" altLang="zh-CN" sz="240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barPr>
                                  <m:e>
                                    <m:r>
                                      <a:rPr lang="en-US" altLang="zh-CN" sz="240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e>
                                </m:bar>
                              </m:e>
                            </m:d>
                          </m:e>
                          <m:sup>
                            <m:r>
                              <a:rPr lang="en-US" altLang="zh-CN" sz="240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sSup>
                          <m:sSupPr>
                            <m:ctrlPr>
                              <a:rPr lang="en-US" altLang="zh-CN" sz="240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pPr>
                          <m:e>
                            <m:d>
                              <m:dPr>
                                <m:ctrlPr>
                                  <a:rPr lang="en-US" altLang="zh-CN" sz="240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dPr>
                              <m:e>
                                <m:sSub>
                                  <m:sSubPr>
                                    <m:ctrlPr>
                                      <a:rPr lang="en-US" altLang="zh-CN" sz="240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e>
                                  <m:sub>
                                    <m:r>
                                      <a:rPr lang="en-US" altLang="zh-CN" sz="240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2</m:t>
                                    </m:r>
                                  </m:sub>
                                </m:sSub>
                                <m:r>
                                  <a:rPr lang="en-US" altLang="zh-CN" sz="240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bar>
                                  <m:barPr>
                                    <m:pos m:val="top"/>
                                    <m:ctrlPr>
                                      <a:rPr lang="en-US" altLang="zh-CN" sz="240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barPr>
                                  <m:e>
                                    <m:r>
                                      <a:rPr lang="en-US" altLang="zh-CN" sz="240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e>
                                </m:bar>
                              </m:e>
                            </m:d>
                          </m:e>
                          <m:sup>
                            <m:r>
                              <a:rPr lang="en-US" altLang="zh-CN" sz="240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sSup>
                          <m:sSupPr>
                            <m:ctrlPr>
                              <a:rPr lang="en-US" altLang="zh-CN" sz="240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pPr>
                          <m:e>
                            <m:d>
                              <m:dPr>
                                <m:ctrlPr>
                                  <a:rPr lang="en-US" altLang="zh-CN" sz="240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dPr>
                              <m:e>
                                <m:sSub>
                                  <m:sSubPr>
                                    <m:ctrlPr>
                                      <a:rPr lang="en-US" altLang="zh-CN" sz="240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e>
                                  <m:sub>
                                    <m:r>
                                      <a:rPr lang="en-US" altLang="zh-CN" sz="240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𝑛</m:t>
                                    </m:r>
                                  </m:sub>
                                </m:sSub>
                                <m:r>
                                  <a:rPr lang="en-US" altLang="zh-CN" sz="240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bar>
                                  <m:barPr>
                                    <m:pos m:val="top"/>
                                    <m:ctrlPr>
                                      <a:rPr lang="en-US" altLang="zh-CN" sz="240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barPr>
                                  <m:e>
                                    <m:r>
                                      <a:rPr lang="en-US" altLang="zh-CN" sz="240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e>
                                </m:bar>
                              </m:e>
                            </m:d>
                          </m:e>
                          <m:sup>
                            <m:r>
                              <a:rPr lang="en-US" altLang="zh-CN" sz="240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e>
                    </m:rad>
                  </m:oMath>
                </a14:m>
                <a:r>
                  <a:rPr lang="en-US" altLang="zh-CN" sz="10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2400" dirty="0">
                  <a:solidFill>
                    <a:prstClr val="black"/>
                  </a:solidFill>
                </a:endParaRPr>
              </a:p>
              <a:p>
                <a:pPr lvl="0" latinLnBrk="1">
                  <a:lnSpc>
                    <a:spcPct val="150000"/>
                  </a:lnSpc>
                </a:pPr>
                <a:r>
                  <a:rPr lang="en-US" altLang="zh-CN" sz="2400" b="1"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3. </a:t>
                </a:r>
                <a:r>
                  <a:rPr lang="en-US" altLang="zh-CN" sz="2400" dirty="0" err="1">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方差</a:t>
                </a:r>
                <a14:m>
                  <m:oMath xmlns:m="http://schemas.openxmlformats.org/officeDocument/2006/math">
                    <m:sSup>
                      <m:sSupPr>
                        <m:ctrlPr>
                          <a:rPr lang="en-US" altLang="zh-CN" sz="240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𝑠</m:t>
                        </m:r>
                      </m:e>
                      <m:sup>
                        <m:r>
                          <a:rPr lang="en-US" altLang="zh-CN" sz="240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⑧</m:t>
                    </m:r>
                  </m:oMath>
                </a14:m>
                <a:r>
                  <a:rPr lang="en-US" altLang="zh-CN" sz="10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dirty="0">
                    <a:solidFill>
                      <a:srgbClr val="000000"/>
                    </a:solidFill>
                    <a:latin typeface="宋体" panose="02010600030101010101" pitchFamily="2" charset="-122"/>
                    <a:ea typeface="宋体" panose="02010600030101010101" pitchFamily="2" charset="-122"/>
                    <a:cs typeface="宋体" panose="02010600030101010101" pitchFamily="34" charset="-120"/>
                  </a:rPr>
                  <a:t>_____________________________________</a:t>
                </a:r>
                <a:r>
                  <a:rPr lang="en-US" altLang="zh-CN" sz="240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2400" dirty="0"/>
              </a:p>
            </p:txBody>
          </p:sp>
        </mc:Choice>
        <mc:Fallback>
          <p:sp>
            <p:nvSpPr>
              <p:cNvPr id="3" name="P_6_BD#24f91764d?vbadefaultcenterpage=1&amp;parentnodeid=05a287be8&amp;vbahtmlprocessed=1"/>
              <p:cNvSpPr>
                <a:spLocks noRot="1" noChangeAspect="1" noMove="1" noResize="1" noEditPoints="1" noAdjustHandles="1" noChangeArrowheads="1" noChangeShapeType="1" noTextEdit="1"/>
              </p:cNvSpPr>
              <p:nvPr/>
            </p:nvSpPr>
            <p:spPr>
              <a:xfrm>
                <a:off x="502920" y="1348391"/>
                <a:ext cx="11183112" cy="2631123"/>
              </a:xfrm>
              <a:prstGeom prst="rect">
                <a:avLst/>
              </a:prstGeom>
              <a:blipFill rotWithShape="1">
                <a:blip r:embed="rId1"/>
                <a:stretch>
                  <a:fillRect t="-11" r="1" b="-2704"/>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7" name="P_6_AN.8_1#24f91764d.blank?vbadefaultcenterpage=1&amp;parentnodeid=05a287be8&amp;vbapositionanswer=8&amp;vbahtmlprocessed=1&amp;rh=43.2"/>
              <p:cNvSpPr/>
              <p:nvPr/>
            </p:nvSpPr>
            <p:spPr>
              <a:xfrm>
                <a:off x="2473966" y="3429000"/>
                <a:ext cx="5595049" cy="510604"/>
              </a:xfrm>
              <a:prstGeom prst="rect">
                <a:avLst/>
              </a:prstGeom>
              <a:noFill/>
            </p:spPr>
            <p:txBody>
              <a:bodyPr wrap="none" lIns="0" tIns="0" rIns="0" bIns="0" rtlCol="0" anchor="t"/>
              <a:lstStyle/>
              <a:p>
                <a:pPr algn="ctr" latinLnBrk="1">
                  <a:lnSpc>
                    <a:spcPts val="4000"/>
                  </a:lnSpc>
                </a:pPr>
                <a14:m>
                  <m:oMath xmlns:m="http://schemas.openxmlformats.org/officeDocument/2006/math">
                    <m:f>
                      <m:f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fPr>
                      <m:num>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num>
                      <m:den>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𝑛</m:t>
                        </m:r>
                      </m:den>
                    </m:f>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sub>
                            </m:s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bar>
                              <m:barPr>
                                <m:pos m:val="top"/>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bar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e>
                            </m:bar>
                          </m:e>
                        </m:d>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b>
                            </m:s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bar>
                              <m:barPr>
                                <m:pos m:val="top"/>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bar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e>
                            </m:bar>
                          </m:e>
                        </m:d>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𝑛</m:t>
                                </m:r>
                              </m:sub>
                            </m:s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bar>
                              <m:barPr>
                                <m:pos m:val="top"/>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bar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e>
                            </m:bar>
                          </m:e>
                        </m:d>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endParaRPr lang="en-US" altLang="zh-CN" sz="100" dirty="0"/>
              </a:p>
            </p:txBody>
          </p:sp>
        </mc:Choice>
        <mc:Fallback>
          <p:sp>
            <p:nvSpPr>
              <p:cNvPr id="7" name="P_6_AN.8_1#24f91764d.blank?vbadefaultcenterpage=1&amp;parentnodeid=05a287be8&amp;vbapositionanswer=8&amp;vbahtmlprocessed=1&amp;rh=43.2"/>
              <p:cNvSpPr>
                <a:spLocks noRot="1" noChangeAspect="1" noMove="1" noResize="1" noEditPoints="1" noAdjustHandles="1" noChangeArrowheads="1" noChangeShapeType="1" noTextEdit="1"/>
              </p:cNvSpPr>
              <p:nvPr/>
            </p:nvSpPr>
            <p:spPr>
              <a:xfrm>
                <a:off x="2473966" y="3429000"/>
                <a:ext cx="5595049" cy="510604"/>
              </a:xfrm>
              <a:prstGeom prst="rect">
                <a:avLst/>
              </a:prstGeom>
              <a:blipFill rotWithShape="1">
                <a:blip r:embed="rId2"/>
                <a:stretch>
                  <a:fillRect r="1" b="13"/>
                </a:stretch>
              </a:blipFill>
            </p:spPr>
            <p:txBody>
              <a:bodyPr/>
              <a:lstStyle/>
              <a:p>
                <a:r>
                  <a:rPr lang="zh-CN" altLang="en-US">
                    <a:noFill/>
                  </a:rPr>
                  <a:t> </a:t>
                </a:r>
              </a:p>
            </p:txBody>
          </p:sp>
        </mc:Fallback>
      </mc:AlternateContent>
    </p:spTree>
  </p:cSld>
  <p:clrMapOvr>
    <a:masterClrMapping/>
  </p:clrMapOvr>
  <p:transition>
    <p:split dir="in"/>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bg/>
                                          </p:spTgt>
                                        </p:tgtEl>
                                        <p:attrNameLst>
                                          <p:attrName>style.visibility</p:attrName>
                                        </p:attrNameLst>
                                      </p:cBhvr>
                                      <p:to>
                                        <p:strVal val="visible"/>
                                      </p:to>
                                    </p:set>
                                    <p:animEffect transition="in" filter="wipe(left)">
                                      <p:cBhvr>
                                        <p:cTn id="7" dur="500"/>
                                        <p:tgtEl>
                                          <p:spTgt spid="7">
                                            <p:bg/>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7">
                                            <p:txEl>
                                              <p:pRg st="0" end="0"/>
                                            </p:txEl>
                                          </p:spTgt>
                                        </p:tgtEl>
                                        <p:attrNameLst>
                                          <p:attrName>style.visibility</p:attrName>
                                        </p:attrNameLst>
                                      </p:cBhvr>
                                      <p:to>
                                        <p:strVal val="visible"/>
                                      </p:to>
                                    </p:set>
                                    <p:animEffect transition="in" filter="wipe(left)">
                                      <p:cBhvr>
                                        <p:cTn id="10"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_6_BD#d29b42170?vbadefaultcenterpage=1&amp;parentnodeid=05a287be8&amp;vbahtmlprocessed=1" descr="preencoded.png"/>
          <p:cNvPicPr>
            <a:picLocks noChangeAspect="1"/>
          </p:cNvPicPr>
          <p:nvPr/>
        </p:nvPicPr>
        <p:blipFill>
          <a:blip r:embed="rId1"/>
          <a:stretch>
            <a:fillRect/>
          </a:stretch>
        </p:blipFill>
        <p:spPr>
          <a:xfrm>
            <a:off x="4828032" y="756000"/>
            <a:ext cx="2532888" cy="448056"/>
          </a:xfrm>
          <a:prstGeom prst="rect">
            <a:avLst/>
          </a:prstGeom>
        </p:spPr>
      </p:pic>
      <mc:AlternateContent xmlns:mc="http://schemas.openxmlformats.org/markup-compatibility/2006">
        <mc:Choice xmlns:a14="http://schemas.microsoft.com/office/drawing/2010/main" Requires="a14">
          <p:sp>
            <p:nvSpPr>
              <p:cNvPr id="3" name="P_7_BD#72b8cef1e?vbadefaultcenterpage=1&amp;parentnodeid=d29b42170&amp;vbahtmlprocessed=1"/>
              <p:cNvSpPr/>
              <p:nvPr/>
            </p:nvSpPr>
            <p:spPr>
              <a:xfrm>
                <a:off x="502920" y="1343248"/>
                <a:ext cx="11183112" cy="1583309"/>
              </a:xfrm>
              <a:prstGeom prst="rect">
                <a:avLst/>
              </a:prstGeom>
              <a:noFill/>
            </p:spPr>
            <p:txBody>
              <a:bodyPr wrap="square" lIns="0" tIns="0" rIns="0" bIns="0" rtlCol="0" anchor="t"/>
              <a:lstStyle/>
              <a:p>
                <a:pPr lvl="0" latinLnBrk="1">
                  <a:lnSpc>
                    <a:spcPct val="150000"/>
                  </a:lnSpc>
                </a:pPr>
                <a:r>
                  <a:rPr lang="en-US" altLang="zh-CN" sz="2400" dirty="0" err="1">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若数据</a:t>
                </a:r>
                <a14:m>
                  <m:oMath xmlns:m="http://schemas.openxmlformats.org/officeDocument/2006/math">
                    <m:sSub>
                      <m:sSubPr>
                        <m:ctrlPr>
                          <a:rPr lang="en-US" altLang="zh-CN" sz="240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e>
                      <m:sub>
                        <m:r>
                          <a:rPr lang="en-US" altLang="zh-CN" sz="240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1</m:t>
                        </m:r>
                      </m:sub>
                    </m:sSub>
                  </m:oMath>
                </a14:m>
                <a:r>
                  <a:rPr lang="en-US" altLang="zh-CN" sz="240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14:m>
                  <m:oMath xmlns:m="http://schemas.openxmlformats.org/officeDocument/2006/math">
                    <m:sSub>
                      <m:sSubPr>
                        <m:ctrlPr>
                          <a:rPr lang="en-US" altLang="zh-CN" sz="240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e>
                      <m:sub>
                        <m:r>
                          <a:rPr lang="en-US" altLang="zh-CN" sz="240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2</m:t>
                        </m:r>
                      </m:sub>
                    </m:sSub>
                  </m:oMath>
                </a14:m>
                <a:r>
                  <a:rPr lang="en-US" altLang="zh-CN" sz="240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14:m>
                  <m:oMath xmlns:m="http://schemas.openxmlformats.org/officeDocument/2006/math">
                    <m:r>
                      <a:rPr lang="en-US" altLang="zh-CN" sz="240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oMath>
                </a14:m>
                <a:r>
                  <a:rPr lang="en-US" altLang="zh-CN" sz="2400" dirty="0">
                    <a:solidFill>
                      <a:srgbClr val="00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14:m>
                  <m:oMath xmlns:m="http://schemas.openxmlformats.org/officeDocument/2006/math">
                    <m:sSub>
                      <m:sSubPr>
                        <m:ctrlPr>
                          <a:rPr lang="en-US" altLang="zh-CN" sz="240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e>
                      <m:sub>
                        <m:r>
                          <a:rPr lang="en-US" altLang="zh-CN" sz="240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𝑛</m:t>
                        </m:r>
                      </m:sub>
                    </m:sSub>
                  </m:oMath>
                </a14:m>
                <a:r>
                  <a:rPr lang="en-US" altLang="zh-CN" sz="240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的平均数为</a:t>
                </a:r>
                <a14:m>
                  <m:oMath xmlns:m="http://schemas.openxmlformats.org/officeDocument/2006/math">
                    <m:bar>
                      <m:barPr>
                        <m:pos m:val="top"/>
                        <m:ctrlPr>
                          <a:rPr lang="en-US" altLang="zh-CN" sz="240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barPr>
                      <m:e>
                        <m:r>
                          <a:rPr lang="en-US" altLang="zh-CN" sz="240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e>
                    </m:bar>
                  </m:oMath>
                </a14:m>
                <a:r>
                  <a:rPr lang="en-US" altLang="zh-CN" sz="10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，则</a:t>
                </a:r>
                <a:endParaRPr lang="en-US" altLang="zh-CN" sz="2400" dirty="0">
                  <a:solidFill>
                    <a:prstClr val="black"/>
                  </a:solidFill>
                </a:endParaRPr>
              </a:p>
              <a:p>
                <a:pPr lvl="0" latinLnBrk="1">
                  <a:lnSpc>
                    <a:spcPct val="150000"/>
                  </a:lnSpc>
                </a:pPr>
                <a:r>
                  <a:rPr lang="en-US" altLang="zh-CN" sz="2400" b="1"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sym typeface="+mn-ea"/>
                  </a:rPr>
                  <a:t>1. </a:t>
                </a:r>
                <a:r>
                  <a:rPr lang="en-US" altLang="zh-CN" sz="240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数据</a:t>
                </a:r>
                <a14:m>
                  <m:oMath xmlns:m="http://schemas.openxmlformats.org/officeDocument/2006/math">
                    <m:r>
                      <a:rPr lang="en-US" altLang="zh-CN" sz="240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𝑚</m:t>
                    </m:r>
                    <m:sSub>
                      <m:sSubPr>
                        <m:ctrlPr>
                          <a:rPr lang="en-US" altLang="zh-CN" sz="240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e>
                      <m:sub>
                        <m:r>
                          <a:rPr lang="en-US" altLang="zh-CN" sz="240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1</m:t>
                        </m:r>
                      </m:sub>
                    </m:sSub>
                    <m:r>
                      <a:rPr lang="en-US" altLang="zh-CN" sz="240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𝑎</m:t>
                    </m:r>
                  </m:oMath>
                </a14:m>
                <a:r>
                  <a:rPr lang="en-US" altLang="zh-CN" sz="240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14:m>
                  <m:oMath xmlns:m="http://schemas.openxmlformats.org/officeDocument/2006/math">
                    <m:r>
                      <a:rPr lang="en-US" altLang="zh-CN" sz="240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𝑚</m:t>
                    </m:r>
                    <m:sSub>
                      <m:sSubPr>
                        <m:ctrlPr>
                          <a:rPr lang="en-US" altLang="zh-CN" sz="240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e>
                      <m:sub>
                        <m:r>
                          <a:rPr lang="en-US" altLang="zh-CN" sz="240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2</m:t>
                        </m:r>
                      </m:sub>
                    </m:sSub>
                    <m:r>
                      <a:rPr lang="en-US" altLang="zh-CN" sz="240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𝑎</m:t>
                    </m:r>
                  </m:oMath>
                </a14:m>
                <a:r>
                  <a:rPr lang="en-US" altLang="zh-CN" sz="240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14:m>
                  <m:oMath xmlns:m="http://schemas.openxmlformats.org/officeDocument/2006/math">
                    <m:r>
                      <a:rPr lang="en-US" altLang="zh-CN" sz="240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𝑚</m:t>
                    </m:r>
                    <m:sSub>
                      <m:sSubPr>
                        <m:ctrlPr>
                          <a:rPr lang="en-US" altLang="zh-CN" sz="240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e>
                      <m:sub>
                        <m:r>
                          <a:rPr lang="en-US" altLang="zh-CN" sz="240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3</m:t>
                        </m:r>
                      </m:sub>
                    </m:sSub>
                    <m:r>
                      <a:rPr lang="en-US" altLang="zh-CN" sz="240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𝑎</m:t>
                    </m:r>
                  </m:oMath>
                </a14:m>
                <a:r>
                  <a:rPr lang="en-US" altLang="zh-CN" sz="240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14:m>
                  <m:oMath xmlns:m="http://schemas.openxmlformats.org/officeDocument/2006/math">
                    <m:r>
                      <a:rPr lang="en-US" altLang="zh-CN" sz="240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oMath>
                </a14:m>
                <a:r>
                  <a:rPr lang="en-US" altLang="zh-CN" sz="2400" dirty="0">
                    <a:solidFill>
                      <a:srgbClr val="00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14:m>
                  <m:oMath xmlns:m="http://schemas.openxmlformats.org/officeDocument/2006/math">
                    <m:r>
                      <a:rPr lang="en-US" altLang="zh-CN" sz="240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𝑚</m:t>
                    </m:r>
                    <m:sSub>
                      <m:sSubPr>
                        <m:ctrlPr>
                          <a:rPr lang="en-US" altLang="zh-CN" sz="240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e>
                      <m:sub>
                        <m:r>
                          <a:rPr lang="en-US" altLang="zh-CN" sz="240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𝑛</m:t>
                        </m:r>
                      </m:sub>
                    </m:sSub>
                    <m:r>
                      <a:rPr lang="en-US" altLang="zh-CN" sz="240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𝑎</m:t>
                    </m:r>
                  </m:oMath>
                </a14:m>
                <a:r>
                  <a:rPr lang="en-US" altLang="zh-CN" sz="240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的平均数是</a:t>
                </a:r>
                <a14:m>
                  <m:oMath xmlns:m="http://schemas.openxmlformats.org/officeDocument/2006/math">
                    <m:r>
                      <a:rPr lang="en-US" altLang="zh-CN" sz="240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𝑚</m:t>
                    </m:r>
                    <m:bar>
                      <m:barPr>
                        <m:pos m:val="top"/>
                        <m:ctrlPr>
                          <a:rPr lang="en-US" altLang="zh-CN" sz="240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barPr>
                      <m:e>
                        <m:r>
                          <a:rPr lang="en-US" altLang="zh-CN" sz="240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e>
                    </m:bar>
                    <m:r>
                      <a:rPr lang="en-US" altLang="zh-CN" sz="240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𝑎</m:t>
                    </m:r>
                  </m:oMath>
                </a14:m>
                <a:r>
                  <a:rPr lang="en-US" altLang="zh-CN" sz="10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2400" dirty="0"/>
              </a:p>
            </p:txBody>
          </p:sp>
        </mc:Choice>
        <mc:Fallback>
          <p:sp>
            <p:nvSpPr>
              <p:cNvPr id="3" name="P_7_BD#72b8cef1e?vbadefaultcenterpage=1&amp;parentnodeid=d29b42170&amp;vbahtmlprocessed=1"/>
              <p:cNvSpPr>
                <a:spLocks noRot="1" noChangeAspect="1" noMove="1" noResize="1" noEditPoints="1" noAdjustHandles="1" noChangeArrowheads="1" noChangeShapeType="1" noTextEdit="1"/>
              </p:cNvSpPr>
              <p:nvPr/>
            </p:nvSpPr>
            <p:spPr>
              <a:xfrm>
                <a:off x="502920" y="1343248"/>
                <a:ext cx="11183112" cy="1583309"/>
              </a:xfrm>
              <a:prstGeom prst="rect">
                <a:avLst/>
              </a:prstGeom>
              <a:blipFill rotWithShape="1">
                <a:blip r:embed="rId2"/>
                <a:stretch>
                  <a:fillRect t="-14" r="1" b="30"/>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 name="P_7_BD#72b8cef1e?segpoint=1&amp;vbadefaultcenterpage=1&amp;parentnodeid=d29b42170&amp;vbahtmlprocessed=1&amp;bbb=1&amp;hasbroken=1"/>
              <p:cNvSpPr/>
              <p:nvPr/>
            </p:nvSpPr>
            <p:spPr>
              <a:xfrm>
                <a:off x="502920" y="2570703"/>
                <a:ext cx="11183112" cy="1261618"/>
              </a:xfrm>
              <a:prstGeom prst="rect">
                <a:avLst/>
              </a:prstGeom>
              <a:noFill/>
            </p:spPr>
            <p:txBody>
              <a:bodyPr wrap="none" lIns="0" tIns="0" rIns="0" bIns="0" rtlCol="0" anchor="t"/>
              <a:lstStyle/>
              <a:p>
                <a:pPr algn="l" latinLnBrk="1">
                  <a:lnSpc>
                    <a:spcPct val="150000"/>
                  </a:lnSpc>
                </a:pPr>
                <a:r>
                  <a:rPr lang="en-US" altLang="zh-CN" sz="2400" b="1"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sym typeface="+mn-ea"/>
                  </a:rPr>
                  <a:t>2. </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数据</a:t>
                </a:r>
                <a14:m>
                  <m:oMath xmlns:m="http://schemas.openxmlformats.org/officeDocument/2006/math">
                    <m:sSub>
                      <m:sSub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e>
                      <m:sub>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1</m:t>
                        </m:r>
                      </m:sub>
                    </m:sSub>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sSub>
                      <m:sSub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𝑎</m:t>
                        </m:r>
                      </m:e>
                      <m:sub>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1</m:t>
                        </m:r>
                      </m:sub>
                    </m:sSub>
                  </m:oMath>
                </a14:m>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14:m>
                  <m:oMath xmlns:m="http://schemas.openxmlformats.org/officeDocument/2006/math">
                    <m:sSub>
                      <m:sSub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e>
                      <m:sub>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2</m:t>
                        </m:r>
                      </m:sub>
                    </m:sSub>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sSub>
                      <m:sSub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𝑎</m:t>
                        </m:r>
                      </m:e>
                      <m:sub>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2</m:t>
                        </m:r>
                      </m:sub>
                    </m:sSub>
                  </m:oMath>
                </a14:m>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14:m>
                  <m:oMath xmlns:m="http://schemas.openxmlformats.org/officeDocument/2006/math">
                    <m:sSub>
                      <m:sSub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e>
                      <m:sub>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3</m:t>
                        </m:r>
                      </m:sub>
                    </m:sSub>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sSub>
                      <m:sSub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𝑎</m:t>
                        </m:r>
                      </m:e>
                      <m:sub>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3</m:t>
                        </m:r>
                      </m:sub>
                    </m:sSub>
                  </m:oMath>
                </a14:m>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oMath>
                </a14:m>
                <a:r>
                  <a:rPr lang="en-US" altLang="zh-CN" sz="2400" b="0" i="0" dirty="0">
                    <a:solidFill>
                      <a:srgbClr val="00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14:m>
                  <m:oMath xmlns:m="http://schemas.openxmlformats.org/officeDocument/2006/math">
                    <m:sSub>
                      <m:sSub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e>
                      <m:sub>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𝑛</m:t>
                        </m:r>
                      </m:sub>
                    </m:sSub>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sSub>
                      <m:sSub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𝑎</m:t>
                        </m:r>
                      </m:e>
                      <m:sub>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𝑛</m:t>
                        </m:r>
                      </m:sub>
                    </m:sSub>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err="1">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的平均数是</a:t>
                </a:r>
                <a:endPar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endParaRPr>
              </a:p>
              <a:p>
                <a:pPr algn="l" latinLnBrk="1">
                  <a:lnSpc>
                    <a:spcPct val="150000"/>
                  </a:lnSpc>
                </a:pPr>
                <a14:m>
                  <m:oMath xmlns:m="http://schemas.openxmlformats.org/officeDocument/2006/math">
                    <m:bar>
                      <m:barPr>
                        <m:pos m:val="top"/>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bar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𝑥</m:t>
                        </m:r>
                      </m:e>
                    </m:ba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f>
                      <m:f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fPr>
                      <m:num>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1</m:t>
                        </m:r>
                      </m:num>
                      <m:den>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𝑛</m:t>
                        </m:r>
                      </m:den>
                    </m:f>
                    <m:d>
                      <m:d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dPr>
                      <m:e>
                        <m:sSub>
                          <m:sSub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𝑎</m:t>
                            </m:r>
                          </m:e>
                          <m:sub>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1</m:t>
                            </m:r>
                          </m:sub>
                        </m:sSub>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sSub>
                          <m:sSub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𝑎</m:t>
                            </m:r>
                          </m:e>
                          <m:sub>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2</m:t>
                            </m:r>
                          </m:sub>
                        </m:sSub>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sSub>
                          <m:sSub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𝑎</m:t>
                            </m:r>
                          </m:e>
                          <m:sub>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3</m:t>
                            </m:r>
                          </m:sub>
                        </m:sSub>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sSub>
                          <m:sSub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𝑎</m:t>
                            </m:r>
                          </m:e>
                          <m:sub>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𝑛</m:t>
                            </m:r>
                          </m:sub>
                        </m:sSub>
                      </m:e>
                    </m:d>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2400" dirty="0"/>
              </a:p>
            </p:txBody>
          </p:sp>
        </mc:Choice>
        <mc:Fallback>
          <p:sp>
            <p:nvSpPr>
              <p:cNvPr id="6" name="P_7_BD#72b8cef1e?segpoint=1&amp;vbadefaultcenterpage=1&amp;parentnodeid=d29b42170&amp;vbahtmlprocessed=1&amp;bbb=1&amp;hasbroken=1"/>
              <p:cNvSpPr>
                <a:spLocks noRot="1" noChangeAspect="1" noMove="1" noResize="1" noEditPoints="1" noAdjustHandles="1" noChangeArrowheads="1" noChangeShapeType="1" noTextEdit="1"/>
              </p:cNvSpPr>
              <p:nvPr/>
            </p:nvSpPr>
            <p:spPr>
              <a:xfrm>
                <a:off x="502920" y="2570703"/>
                <a:ext cx="11183112" cy="1261618"/>
              </a:xfrm>
              <a:prstGeom prst="rect">
                <a:avLst/>
              </a:prstGeom>
              <a:blipFill rotWithShape="1">
                <a:blip r:embed="rId3"/>
                <a:stretch>
                  <a:fillRect t="-18" r="1" b="-5630"/>
                </a:stretch>
              </a:blipFill>
            </p:spPr>
            <p:txBody>
              <a:bodyPr/>
              <a:lstStyle/>
              <a:p>
                <a:r>
                  <a:rPr lang="zh-CN" altLang="en-US">
                    <a:noFill/>
                  </a:rPr>
                  <a:t> </a:t>
                </a:r>
              </a:p>
            </p:txBody>
          </p:sp>
        </mc:Fallback>
      </mc:AlternateContent>
    </p:spTree>
  </p:cSld>
  <p:clrMapOvr>
    <a:masterClrMapping/>
  </p:clrMapOvr>
  <p:transition>
    <p:split dir="in"/>
  </p:transition>
</p:sld>
</file>

<file path=ppt/tags/tag1.xml><?xml version="1.0" encoding="utf-8"?>
<p:tagLst xmlns:p="http://schemas.openxmlformats.org/presentationml/2006/main">
  <p:tag name="commondata" val="eyJoZGlkIjoiMDZiMTU1MDljNDlhODY1MWYwNDk4MjYwNjJlNDA3ZTQifQ=="/>
</p:tagLst>
</file>

<file path=ppt/theme/theme1.xml><?xml version="1.0" encoding="utf-8"?>
<a:theme xmlns:a="http://schemas.openxmlformats.org/drawingml/2006/mai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10132</Words>
  <Application>WPS 演示</Application>
  <PresentationFormat>宽屏</PresentationFormat>
  <Paragraphs>555</Paragraphs>
  <Slides>47</Slides>
  <Notes>45</Notes>
  <HiddenSlides>0</HiddenSlides>
  <MMClips>0</MMClips>
  <ScaleCrop>false</ScaleCrop>
  <HeadingPairs>
    <vt:vector size="6" baseType="variant">
      <vt:variant>
        <vt:lpstr>已用的字体</vt:lpstr>
      </vt:variant>
      <vt:variant>
        <vt:i4>18</vt:i4>
      </vt:variant>
      <vt:variant>
        <vt:lpstr>主题</vt:lpstr>
      </vt:variant>
      <vt:variant>
        <vt:i4>1</vt:i4>
      </vt:variant>
      <vt:variant>
        <vt:lpstr>幻灯片标题</vt:lpstr>
      </vt:variant>
      <vt:variant>
        <vt:i4>47</vt:i4>
      </vt:variant>
    </vt:vector>
  </HeadingPairs>
  <TitlesOfParts>
    <vt:vector size="66" baseType="lpstr">
      <vt:lpstr>Arial</vt:lpstr>
      <vt:lpstr>宋体</vt:lpstr>
      <vt:lpstr>Wingdings</vt:lpstr>
      <vt:lpstr>Times New Roman</vt:lpstr>
      <vt:lpstr>微软雅黑</vt:lpstr>
      <vt:lpstr>Times New Roman</vt:lpstr>
      <vt:lpstr>宋体</vt:lpstr>
      <vt:lpstr>Cambria Math</vt:lpstr>
      <vt:lpstr>Arial Unicode MS</vt:lpstr>
      <vt:lpstr>Calibri</vt:lpstr>
      <vt:lpstr>等线</vt:lpstr>
      <vt:lpstr>方正楷体_GB2312</vt:lpstr>
      <vt:lpstr>Sitka Subheading</vt:lpstr>
      <vt:lpstr>Tahoma</vt:lpstr>
      <vt:lpstr>Trebuchet MS</vt:lpstr>
      <vt:lpstr>Marlett</vt:lpstr>
      <vt:lpstr>Microsoft Yi Baiti</vt:lpstr>
      <vt:lpstr>Segoe UI Black</vt:lpstr>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
  <cp:lastModifiedBy>Mr.Lee</cp:lastModifiedBy>
  <cp:revision>6</cp:revision>
  <dcterms:created xsi:type="dcterms:W3CDTF">2023-12-21T11:49:00Z</dcterms:created>
  <dcterms:modified xsi:type="dcterms:W3CDTF">2024-01-11T06:48:44Z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AAE52B6061E94A24A87CD1362F797EB3_12</vt:lpwstr>
  </property>
  <property fmtid="{D5CDD505-2E9C-101B-9397-08002B2CF9AE}" pid="3" name="KSOProductBuildVer">
    <vt:lpwstr>2052-12.1.0.15990</vt:lpwstr>
  </property>
</Properties>
</file>